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78" r:id="rId3"/>
    <p:sldId id="279" r:id="rId4"/>
    <p:sldId id="282" r:id="rId5"/>
    <p:sldId id="285" r:id="rId6"/>
    <p:sldId id="283" r:id="rId7"/>
    <p:sldId id="259" r:id="rId8"/>
    <p:sldId id="293" r:id="rId9"/>
    <p:sldId id="294" r:id="rId10"/>
    <p:sldId id="296" r:id="rId11"/>
    <p:sldId id="295" r:id="rId12"/>
    <p:sldId id="260" r:id="rId13"/>
    <p:sldId id="284" r:id="rId14"/>
    <p:sldId id="267" r:id="rId15"/>
    <p:sldId id="286" r:id="rId16"/>
    <p:sldId id="289" r:id="rId17"/>
    <p:sldId id="261" r:id="rId18"/>
    <p:sldId id="265" r:id="rId19"/>
    <p:sldId id="280" r:id="rId20"/>
    <p:sldId id="264" r:id="rId21"/>
    <p:sldId id="262" r:id="rId22"/>
    <p:sldId id="290" r:id="rId23"/>
    <p:sldId id="291" r:id="rId24"/>
    <p:sldId id="297" r:id="rId25"/>
    <p:sldId id="298" r:id="rId26"/>
    <p:sldId id="300" r:id="rId27"/>
    <p:sldId id="312" r:id="rId28"/>
    <p:sldId id="292" r:id="rId29"/>
    <p:sldId id="311" r:id="rId30"/>
    <p:sldId id="288" r:id="rId31"/>
    <p:sldId id="307" r:id="rId32"/>
    <p:sldId id="306" r:id="rId33"/>
    <p:sldId id="308" r:id="rId34"/>
    <p:sldId id="309" r:id="rId35"/>
    <p:sldId id="315" r:id="rId36"/>
    <p:sldId id="316" r:id="rId37"/>
    <p:sldId id="301" r:id="rId38"/>
    <p:sldId id="317" r:id="rId39"/>
    <p:sldId id="313" r:id="rId40"/>
    <p:sldId id="310" r:id="rId41"/>
    <p:sldId id="302" r:id="rId42"/>
    <p:sldId id="303" r:id="rId43"/>
    <p:sldId id="304" r:id="rId44"/>
    <p:sldId id="314" r:id="rId45"/>
    <p:sldId id="305"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7" d="100"/>
          <a:sy n="57" d="100"/>
        </p:scale>
        <p:origin x="-23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DBBA16-0D55-134D-B959-E6D5E75DB251}" type="doc">
      <dgm:prSet loTypeId="urn:microsoft.com/office/officeart/2005/8/layout/radial4" loCatId="" qsTypeId="urn:microsoft.com/office/officeart/2005/8/quickstyle/simple2" qsCatId="simple" csTypeId="urn:microsoft.com/office/officeart/2005/8/colors/accent1_2" csCatId="accent1" phldr="1"/>
      <dgm:spPr/>
      <dgm:t>
        <a:bodyPr/>
        <a:lstStyle/>
        <a:p>
          <a:endParaRPr lang="en-US"/>
        </a:p>
      </dgm:t>
    </dgm:pt>
    <dgm:pt modelId="{851E0399-4E9D-C845-91CB-949262D75BD8}">
      <dgm:prSet phldrT="[Text]"/>
      <dgm:spPr/>
      <dgm:t>
        <a:bodyPr/>
        <a:lstStyle/>
        <a:p>
          <a:r>
            <a:rPr lang="en-US" b="1"/>
            <a:t>INFER, INTERPRET &amp; EXPLAIN</a:t>
          </a:r>
          <a:endParaRPr lang="en-US"/>
        </a:p>
      </dgm:t>
    </dgm:pt>
    <dgm:pt modelId="{D234B13F-3432-D647-BE15-72F982ECC0FE}" type="parTrans" cxnId="{253B4645-836D-E144-AF62-4A24BD316AB5}">
      <dgm:prSet/>
      <dgm:spPr/>
      <dgm:t>
        <a:bodyPr/>
        <a:lstStyle/>
        <a:p>
          <a:endParaRPr lang="en-US"/>
        </a:p>
      </dgm:t>
    </dgm:pt>
    <dgm:pt modelId="{98DDF425-32EE-4A42-BF84-7C2583D32B10}" type="sibTrans" cxnId="{253B4645-836D-E144-AF62-4A24BD316AB5}">
      <dgm:prSet/>
      <dgm:spPr/>
      <dgm:t>
        <a:bodyPr/>
        <a:lstStyle/>
        <a:p>
          <a:endParaRPr lang="en-US"/>
        </a:p>
      </dgm:t>
    </dgm:pt>
    <dgm:pt modelId="{4E8D4E84-9448-6D45-9015-113F4697B84D}">
      <dgm:prSet phldrT="[Text]"/>
      <dgm:spPr/>
      <dgm:t>
        <a:bodyPr/>
        <a:lstStyle/>
        <a:p>
          <a:r>
            <a:rPr lang="en-US" dirty="0"/>
            <a:t>1. Draw inferences from text </a:t>
          </a:r>
          <a:r>
            <a:rPr lang="en-US" dirty="0" smtClean="0"/>
            <a:t>with evidence</a:t>
          </a:r>
          <a:r>
            <a:rPr lang="en-US" dirty="0"/>
            <a:t>.</a:t>
          </a:r>
        </a:p>
      </dgm:t>
    </dgm:pt>
    <dgm:pt modelId="{DBBEB7D8-AA96-1344-A843-B244478D8E0B}" type="parTrans" cxnId="{F2F4A206-72AF-D74B-AE6D-48E9B0854F5F}">
      <dgm:prSet/>
      <dgm:spPr/>
      <dgm:t>
        <a:bodyPr/>
        <a:lstStyle/>
        <a:p>
          <a:endParaRPr lang="en-US"/>
        </a:p>
      </dgm:t>
    </dgm:pt>
    <dgm:pt modelId="{6FA736D5-6F2D-0346-9CB8-99B404F0FEE8}" type="sibTrans" cxnId="{F2F4A206-72AF-D74B-AE6D-48E9B0854F5F}">
      <dgm:prSet/>
      <dgm:spPr/>
      <dgm:t>
        <a:bodyPr/>
        <a:lstStyle/>
        <a:p>
          <a:endParaRPr lang="en-US"/>
        </a:p>
      </dgm:t>
    </dgm:pt>
    <dgm:pt modelId="{D1A5FAEC-AA79-AD4B-9F24-7BA59F85DF2F}">
      <dgm:prSet phldrT="[Text]" phldr="1"/>
      <dgm:spPr/>
      <dgm:t>
        <a:bodyPr/>
        <a:lstStyle/>
        <a:p>
          <a:endParaRPr lang="en-US"/>
        </a:p>
      </dgm:t>
    </dgm:pt>
    <dgm:pt modelId="{494A534A-7D39-A24C-BC2C-A9061BBA4ACA}" type="parTrans" cxnId="{6ED1A036-A540-1749-8A63-A9BB15938F8E}">
      <dgm:prSet/>
      <dgm:spPr/>
      <dgm:t>
        <a:bodyPr/>
        <a:lstStyle/>
        <a:p>
          <a:endParaRPr lang="en-US"/>
        </a:p>
      </dgm:t>
    </dgm:pt>
    <dgm:pt modelId="{F29F2342-3D89-4248-B507-954CC8D7201F}" type="sibTrans" cxnId="{6ED1A036-A540-1749-8A63-A9BB15938F8E}">
      <dgm:prSet/>
      <dgm:spPr/>
      <dgm:t>
        <a:bodyPr/>
        <a:lstStyle/>
        <a:p>
          <a:endParaRPr lang="en-US"/>
        </a:p>
      </dgm:t>
    </dgm:pt>
    <dgm:pt modelId="{1E837A5C-A874-244E-8386-E276D8BAC1F4}">
      <dgm:prSet phldrT="[Text]" phldr="1"/>
      <dgm:spPr/>
      <dgm:t>
        <a:bodyPr/>
        <a:lstStyle/>
        <a:p>
          <a:endParaRPr lang="en-US"/>
        </a:p>
      </dgm:t>
    </dgm:pt>
    <dgm:pt modelId="{B75DF029-780D-5046-893C-D9A42096C034}" type="parTrans" cxnId="{CFDAE734-4E22-014F-A226-E56202B69361}">
      <dgm:prSet/>
      <dgm:spPr/>
      <dgm:t>
        <a:bodyPr/>
        <a:lstStyle/>
        <a:p>
          <a:endParaRPr lang="en-US"/>
        </a:p>
      </dgm:t>
    </dgm:pt>
    <dgm:pt modelId="{D2D02919-A20F-834B-AC7B-2925D003CC0F}" type="sibTrans" cxnId="{CFDAE734-4E22-014F-A226-E56202B69361}">
      <dgm:prSet/>
      <dgm:spPr/>
      <dgm:t>
        <a:bodyPr/>
        <a:lstStyle/>
        <a:p>
          <a:endParaRPr lang="en-US"/>
        </a:p>
      </dgm:t>
    </dgm:pt>
    <dgm:pt modelId="{5C259EB5-4665-434D-996A-FE093104469C}">
      <dgm:prSet phldrT="[Text]" phldr="1"/>
      <dgm:spPr/>
      <dgm:t>
        <a:bodyPr/>
        <a:lstStyle/>
        <a:p>
          <a:endParaRPr lang="en-US"/>
        </a:p>
      </dgm:t>
    </dgm:pt>
    <dgm:pt modelId="{A9DF967E-CCC2-2942-91B2-77F89D0DD930}" type="parTrans" cxnId="{36D711DE-22F1-A148-8068-45047E4F9CC5}">
      <dgm:prSet/>
      <dgm:spPr/>
      <dgm:t>
        <a:bodyPr/>
        <a:lstStyle/>
        <a:p>
          <a:endParaRPr lang="en-US"/>
        </a:p>
      </dgm:t>
    </dgm:pt>
    <dgm:pt modelId="{E7431095-FC40-3249-BFF7-7364A2616B2E}" type="sibTrans" cxnId="{36D711DE-22F1-A148-8068-45047E4F9CC5}">
      <dgm:prSet/>
      <dgm:spPr/>
      <dgm:t>
        <a:bodyPr/>
        <a:lstStyle/>
        <a:p>
          <a:endParaRPr lang="en-US"/>
        </a:p>
      </dgm:t>
    </dgm:pt>
    <dgm:pt modelId="{FC036756-0DB4-1C4F-8748-8EF7D9716839}">
      <dgm:prSet phldrT="[Text]" phldr="1"/>
      <dgm:spPr/>
      <dgm:t>
        <a:bodyPr/>
        <a:lstStyle/>
        <a:p>
          <a:endParaRPr lang="en-US"/>
        </a:p>
      </dgm:t>
    </dgm:pt>
    <dgm:pt modelId="{FF845B7A-8865-3D48-B5CD-28B1119EF326}" type="parTrans" cxnId="{40C1E08F-1884-E44C-BBC4-9DACD0813295}">
      <dgm:prSet/>
      <dgm:spPr/>
      <dgm:t>
        <a:bodyPr/>
        <a:lstStyle/>
        <a:p>
          <a:endParaRPr lang="en-US"/>
        </a:p>
      </dgm:t>
    </dgm:pt>
    <dgm:pt modelId="{4AA1803E-D1A7-E943-8CE4-1E19C0581769}" type="sibTrans" cxnId="{40C1E08F-1884-E44C-BBC4-9DACD0813295}">
      <dgm:prSet/>
      <dgm:spPr/>
      <dgm:t>
        <a:bodyPr/>
        <a:lstStyle/>
        <a:p>
          <a:endParaRPr lang="en-US"/>
        </a:p>
      </dgm:t>
    </dgm:pt>
    <dgm:pt modelId="{DD0B485E-BDA9-C444-BD29-48A19629DEF4}">
      <dgm:prSet phldrT="[Text]" phldr="1"/>
      <dgm:spPr/>
      <dgm:t>
        <a:bodyPr/>
        <a:lstStyle/>
        <a:p>
          <a:endParaRPr lang="en-US"/>
        </a:p>
      </dgm:t>
    </dgm:pt>
    <dgm:pt modelId="{F48A124E-10E6-464E-BEF3-BECBF2B9061B}" type="parTrans" cxnId="{45274476-2687-C64C-A254-D1E076A534AA}">
      <dgm:prSet/>
      <dgm:spPr/>
      <dgm:t>
        <a:bodyPr/>
        <a:lstStyle/>
        <a:p>
          <a:endParaRPr lang="en-US"/>
        </a:p>
      </dgm:t>
    </dgm:pt>
    <dgm:pt modelId="{44B555DA-DBF4-B048-ABE5-15CC9184C7E5}" type="sibTrans" cxnId="{45274476-2687-C64C-A254-D1E076A534AA}">
      <dgm:prSet/>
      <dgm:spPr/>
      <dgm:t>
        <a:bodyPr/>
        <a:lstStyle/>
        <a:p>
          <a:endParaRPr lang="en-US"/>
        </a:p>
      </dgm:t>
    </dgm:pt>
    <dgm:pt modelId="{8DD13B00-5F87-8947-ABBC-340B684E54C3}">
      <dgm:prSet phldrT="[Text]" phldr="1"/>
      <dgm:spPr/>
      <dgm:t>
        <a:bodyPr/>
        <a:lstStyle/>
        <a:p>
          <a:endParaRPr lang="en-US"/>
        </a:p>
      </dgm:t>
    </dgm:pt>
    <dgm:pt modelId="{8962DE9E-EE79-B847-8D15-894058F4420B}" type="parTrans" cxnId="{939CDE86-AF54-FC45-9CCE-C0D5ADEF5B2A}">
      <dgm:prSet/>
      <dgm:spPr/>
      <dgm:t>
        <a:bodyPr/>
        <a:lstStyle/>
        <a:p>
          <a:endParaRPr lang="en-US"/>
        </a:p>
      </dgm:t>
    </dgm:pt>
    <dgm:pt modelId="{2AD1E051-07DE-CA40-999E-6A851DC82932}" type="sibTrans" cxnId="{939CDE86-AF54-FC45-9CCE-C0D5ADEF5B2A}">
      <dgm:prSet/>
      <dgm:spPr/>
      <dgm:t>
        <a:bodyPr/>
        <a:lstStyle/>
        <a:p>
          <a:endParaRPr lang="en-US"/>
        </a:p>
      </dgm:t>
    </dgm:pt>
    <dgm:pt modelId="{3E4C2C0A-0D46-3B4F-A34F-C01316D85386}">
      <dgm:prSet phldrT="[Text]"/>
      <dgm:spPr/>
      <dgm:t>
        <a:bodyPr/>
        <a:lstStyle/>
        <a:p>
          <a:endParaRPr lang="en-US"/>
        </a:p>
      </dgm:t>
    </dgm:pt>
    <dgm:pt modelId="{3BB82CCB-F253-A546-951A-8BB97A1160B8}" type="parTrans" cxnId="{3D97F6A1-E4F5-CA47-A39C-C65967B41E60}">
      <dgm:prSet/>
      <dgm:spPr/>
      <dgm:t>
        <a:bodyPr/>
        <a:lstStyle/>
        <a:p>
          <a:endParaRPr lang="en-US"/>
        </a:p>
      </dgm:t>
    </dgm:pt>
    <dgm:pt modelId="{356245BD-874A-9548-9537-A98704A6D31C}" type="sibTrans" cxnId="{3D97F6A1-E4F5-CA47-A39C-C65967B41E60}">
      <dgm:prSet/>
      <dgm:spPr/>
      <dgm:t>
        <a:bodyPr/>
        <a:lstStyle/>
        <a:p>
          <a:endParaRPr lang="en-US"/>
        </a:p>
      </dgm:t>
    </dgm:pt>
    <dgm:pt modelId="{CB69D385-2F13-9A45-A115-D41A44A9752D}">
      <dgm:prSet phldrT="[Text]"/>
      <dgm:spPr/>
      <dgm:t>
        <a:bodyPr/>
        <a:lstStyle/>
        <a:p>
          <a:r>
            <a:rPr lang="en-US" dirty="0"/>
            <a:t>3. Analyze ideas across </a:t>
          </a:r>
          <a:r>
            <a:rPr lang="en-US" dirty="0" smtClean="0"/>
            <a:t>the text</a:t>
          </a:r>
          <a:r>
            <a:rPr lang="en-US" dirty="0"/>
            <a:t>.</a:t>
          </a:r>
        </a:p>
      </dgm:t>
    </dgm:pt>
    <dgm:pt modelId="{9A1C12AF-906D-6D49-BC56-832ECD7B5028}" type="parTrans" cxnId="{5B2D9062-EA5C-884A-9D28-0E79784299DE}">
      <dgm:prSet/>
      <dgm:spPr/>
      <dgm:t>
        <a:bodyPr/>
        <a:lstStyle/>
        <a:p>
          <a:endParaRPr lang="en-US"/>
        </a:p>
      </dgm:t>
    </dgm:pt>
    <dgm:pt modelId="{588F5A29-85E6-674D-A729-0F1E66E0F96C}" type="sibTrans" cxnId="{5B2D9062-EA5C-884A-9D28-0E79784299DE}">
      <dgm:prSet/>
      <dgm:spPr/>
      <dgm:t>
        <a:bodyPr/>
        <a:lstStyle/>
        <a:p>
          <a:endParaRPr lang="en-US"/>
        </a:p>
      </dgm:t>
    </dgm:pt>
    <dgm:pt modelId="{E9EB4C17-658E-734B-A789-F1CFF40CA5F8}">
      <dgm:prSet phldrT="[Text]"/>
      <dgm:spPr/>
      <dgm:t>
        <a:bodyPr/>
        <a:lstStyle/>
        <a:p>
          <a:r>
            <a:rPr lang="en-US"/>
            <a:t>2. Determine central ideas and key details.</a:t>
          </a:r>
        </a:p>
      </dgm:t>
    </dgm:pt>
    <dgm:pt modelId="{5A6157E8-AB0B-4642-9860-587A87B084F7}" type="parTrans" cxnId="{7DF7E9F3-AEA9-1F46-86BC-D6813098AAB2}">
      <dgm:prSet/>
      <dgm:spPr/>
      <dgm:t>
        <a:bodyPr/>
        <a:lstStyle/>
        <a:p>
          <a:endParaRPr lang="en-US"/>
        </a:p>
      </dgm:t>
    </dgm:pt>
    <dgm:pt modelId="{EB0432E7-2098-E346-A983-821CB790DF4A}" type="sibTrans" cxnId="{7DF7E9F3-AEA9-1F46-86BC-D6813098AAB2}">
      <dgm:prSet/>
      <dgm:spPr/>
      <dgm:t>
        <a:bodyPr/>
        <a:lstStyle/>
        <a:p>
          <a:endParaRPr lang="en-US"/>
        </a:p>
      </dgm:t>
    </dgm:pt>
    <dgm:pt modelId="{37EAD9C9-F9E1-5845-8A50-2EB3CEF10246}" type="pres">
      <dgm:prSet presAssocID="{C0DBBA16-0D55-134D-B959-E6D5E75DB251}" presName="cycle" presStyleCnt="0">
        <dgm:presLayoutVars>
          <dgm:chMax val="1"/>
          <dgm:dir/>
          <dgm:animLvl val="ctr"/>
          <dgm:resizeHandles val="exact"/>
        </dgm:presLayoutVars>
      </dgm:prSet>
      <dgm:spPr/>
      <dgm:t>
        <a:bodyPr/>
        <a:lstStyle/>
        <a:p>
          <a:endParaRPr lang="en-US"/>
        </a:p>
      </dgm:t>
    </dgm:pt>
    <dgm:pt modelId="{A4C54E28-59BC-524C-910C-8D25E6167256}" type="pres">
      <dgm:prSet presAssocID="{851E0399-4E9D-C845-91CB-949262D75BD8}" presName="centerShape" presStyleLbl="node0" presStyleIdx="0" presStyleCnt="1"/>
      <dgm:spPr/>
      <dgm:t>
        <a:bodyPr/>
        <a:lstStyle/>
        <a:p>
          <a:endParaRPr lang="en-US"/>
        </a:p>
      </dgm:t>
    </dgm:pt>
    <dgm:pt modelId="{EFF9E43F-196C-A545-86EE-984A8C66346A}" type="pres">
      <dgm:prSet presAssocID="{DBBEB7D8-AA96-1344-A843-B244478D8E0B}" presName="parTrans" presStyleLbl="bgSibTrans2D1" presStyleIdx="0" presStyleCnt="3" custAng="10511251" custScaleX="34373" custLinFactNeighborX="25407" custLinFactNeighborY="72923"/>
      <dgm:spPr/>
      <dgm:t>
        <a:bodyPr/>
        <a:lstStyle/>
        <a:p>
          <a:endParaRPr lang="en-US"/>
        </a:p>
      </dgm:t>
    </dgm:pt>
    <dgm:pt modelId="{F629522D-334A-8F40-89CD-0397FEFE4159}" type="pres">
      <dgm:prSet presAssocID="{4E8D4E84-9448-6D45-9015-113F4697B84D}" presName="node" presStyleLbl="node1" presStyleIdx="0" presStyleCnt="3">
        <dgm:presLayoutVars>
          <dgm:bulletEnabled val="1"/>
        </dgm:presLayoutVars>
      </dgm:prSet>
      <dgm:spPr/>
      <dgm:t>
        <a:bodyPr/>
        <a:lstStyle/>
        <a:p>
          <a:endParaRPr lang="en-US"/>
        </a:p>
      </dgm:t>
    </dgm:pt>
    <dgm:pt modelId="{2D8E7206-BFA6-504E-A2CB-8AF3CFF85704}" type="pres">
      <dgm:prSet presAssocID="{5A6157E8-AB0B-4642-9860-587A87B084F7}" presName="parTrans" presStyleLbl="bgSibTrans2D1" presStyleIdx="1" presStyleCnt="3" custAng="10800000" custFlipHor="1" custScaleX="57917" custLinFactNeighborX="0" custLinFactNeighborY="70492"/>
      <dgm:spPr/>
      <dgm:t>
        <a:bodyPr/>
        <a:lstStyle/>
        <a:p>
          <a:endParaRPr lang="en-US"/>
        </a:p>
      </dgm:t>
    </dgm:pt>
    <dgm:pt modelId="{A882CF5C-0694-944E-A77C-F45F79C3917D}" type="pres">
      <dgm:prSet presAssocID="{E9EB4C17-658E-734B-A789-F1CFF40CA5F8}" presName="node" presStyleLbl="node1" presStyleIdx="1" presStyleCnt="3">
        <dgm:presLayoutVars>
          <dgm:bulletEnabled val="1"/>
        </dgm:presLayoutVars>
      </dgm:prSet>
      <dgm:spPr/>
      <dgm:t>
        <a:bodyPr/>
        <a:lstStyle/>
        <a:p>
          <a:endParaRPr lang="en-US"/>
        </a:p>
      </dgm:t>
    </dgm:pt>
    <dgm:pt modelId="{43ABA61B-D338-E141-B1C8-CBC0734C81A5}" type="pres">
      <dgm:prSet presAssocID="{9A1C12AF-906D-6D49-BC56-832ECD7B5028}" presName="parTrans" presStyleLbl="bgSibTrans2D1" presStyleIdx="2" presStyleCnt="3" custAng="10776964" custFlipHor="0" custScaleX="30596" custScaleY="104028" custLinFactNeighborX="-29377" custLinFactNeighborY="63200"/>
      <dgm:spPr/>
      <dgm:t>
        <a:bodyPr/>
        <a:lstStyle/>
        <a:p>
          <a:endParaRPr lang="en-US"/>
        </a:p>
      </dgm:t>
    </dgm:pt>
    <dgm:pt modelId="{7443C2EE-F8A2-9840-B18F-5B65EA503299}" type="pres">
      <dgm:prSet presAssocID="{CB69D385-2F13-9A45-A115-D41A44A9752D}" presName="node" presStyleLbl="node1" presStyleIdx="2" presStyleCnt="3" custScaleX="92437" custScaleY="98137">
        <dgm:presLayoutVars>
          <dgm:bulletEnabled val="1"/>
        </dgm:presLayoutVars>
      </dgm:prSet>
      <dgm:spPr/>
      <dgm:t>
        <a:bodyPr/>
        <a:lstStyle/>
        <a:p>
          <a:endParaRPr lang="en-US"/>
        </a:p>
      </dgm:t>
    </dgm:pt>
  </dgm:ptLst>
  <dgm:cxnLst>
    <dgm:cxn modelId="{3D97F6A1-E4F5-CA47-A39C-C65967B41E60}" srcId="{C0DBBA16-0D55-134D-B959-E6D5E75DB251}" destId="{3E4C2C0A-0D46-3B4F-A34F-C01316D85386}" srcOrd="1" destOrd="0" parTransId="{3BB82CCB-F253-A546-951A-8BB97A1160B8}" sibTransId="{356245BD-874A-9548-9537-A98704A6D31C}"/>
    <dgm:cxn modelId="{1553F573-058D-5A45-9C80-44F1CA8796CB}" type="presOf" srcId="{5A6157E8-AB0B-4642-9860-587A87B084F7}" destId="{2D8E7206-BFA6-504E-A2CB-8AF3CFF85704}" srcOrd="0" destOrd="0" presId="urn:microsoft.com/office/officeart/2005/8/layout/radial4"/>
    <dgm:cxn modelId="{A1C1CE49-288E-0D43-A3C2-1818DBE9354F}" type="presOf" srcId="{CB69D385-2F13-9A45-A115-D41A44A9752D}" destId="{7443C2EE-F8A2-9840-B18F-5B65EA503299}" srcOrd="0" destOrd="0" presId="urn:microsoft.com/office/officeart/2005/8/layout/radial4"/>
    <dgm:cxn modelId="{CFDAE734-4E22-014F-A226-E56202B69361}" srcId="{D1A5FAEC-AA79-AD4B-9F24-7BA59F85DF2F}" destId="{1E837A5C-A874-244E-8386-E276D8BAC1F4}" srcOrd="0" destOrd="0" parTransId="{B75DF029-780D-5046-893C-D9A42096C034}" sibTransId="{D2D02919-A20F-834B-AC7B-2925D003CC0F}"/>
    <dgm:cxn modelId="{F2F4A206-72AF-D74B-AE6D-48E9B0854F5F}" srcId="{851E0399-4E9D-C845-91CB-949262D75BD8}" destId="{4E8D4E84-9448-6D45-9015-113F4697B84D}" srcOrd="0" destOrd="0" parTransId="{DBBEB7D8-AA96-1344-A843-B244478D8E0B}" sibTransId="{6FA736D5-6F2D-0346-9CB8-99B404F0FEE8}"/>
    <dgm:cxn modelId="{36D711DE-22F1-A148-8068-45047E4F9CC5}" srcId="{D1A5FAEC-AA79-AD4B-9F24-7BA59F85DF2F}" destId="{5C259EB5-4665-434D-996A-FE093104469C}" srcOrd="1" destOrd="0" parTransId="{A9DF967E-CCC2-2942-91B2-77F89D0DD930}" sibTransId="{E7431095-FC40-3249-BFF7-7364A2616B2E}"/>
    <dgm:cxn modelId="{3625F48E-89C3-EF48-AAC7-DE3943B1A5F2}" type="presOf" srcId="{DBBEB7D8-AA96-1344-A843-B244478D8E0B}" destId="{EFF9E43F-196C-A545-86EE-984A8C66346A}" srcOrd="0" destOrd="0" presId="urn:microsoft.com/office/officeart/2005/8/layout/radial4"/>
    <dgm:cxn modelId="{45274476-2687-C64C-A254-D1E076A534AA}" srcId="{FC036756-0DB4-1C4F-8748-8EF7D9716839}" destId="{DD0B485E-BDA9-C444-BD29-48A19629DEF4}" srcOrd="0" destOrd="0" parTransId="{F48A124E-10E6-464E-BEF3-BECBF2B9061B}" sibTransId="{44B555DA-DBF4-B048-ABE5-15CC9184C7E5}"/>
    <dgm:cxn modelId="{A4332CB9-90C4-5448-B923-C85DD9618FD6}" type="presOf" srcId="{9A1C12AF-906D-6D49-BC56-832ECD7B5028}" destId="{43ABA61B-D338-E141-B1C8-CBC0734C81A5}" srcOrd="0" destOrd="0" presId="urn:microsoft.com/office/officeart/2005/8/layout/radial4"/>
    <dgm:cxn modelId="{7DF7E9F3-AEA9-1F46-86BC-D6813098AAB2}" srcId="{851E0399-4E9D-C845-91CB-949262D75BD8}" destId="{E9EB4C17-658E-734B-A789-F1CFF40CA5F8}" srcOrd="1" destOrd="0" parTransId="{5A6157E8-AB0B-4642-9860-587A87B084F7}" sibTransId="{EB0432E7-2098-E346-A983-821CB790DF4A}"/>
    <dgm:cxn modelId="{49E91F28-5563-7F48-9782-46BD9F499CFD}" type="presOf" srcId="{C0DBBA16-0D55-134D-B959-E6D5E75DB251}" destId="{37EAD9C9-F9E1-5845-8A50-2EB3CEF10246}" srcOrd="0" destOrd="0" presId="urn:microsoft.com/office/officeart/2005/8/layout/radial4"/>
    <dgm:cxn modelId="{5EECBBFB-C24D-A541-85F8-C269D346DC38}" type="presOf" srcId="{E9EB4C17-658E-734B-A789-F1CFF40CA5F8}" destId="{A882CF5C-0694-944E-A77C-F45F79C3917D}" srcOrd="0" destOrd="0" presId="urn:microsoft.com/office/officeart/2005/8/layout/radial4"/>
    <dgm:cxn modelId="{6ED1A036-A540-1749-8A63-A9BB15938F8E}" srcId="{C0DBBA16-0D55-134D-B959-E6D5E75DB251}" destId="{D1A5FAEC-AA79-AD4B-9F24-7BA59F85DF2F}" srcOrd="2" destOrd="0" parTransId="{494A534A-7D39-A24C-BC2C-A9061BBA4ACA}" sibTransId="{F29F2342-3D89-4248-B507-954CC8D7201F}"/>
    <dgm:cxn modelId="{0A4E6D6C-F72B-8B44-B1B1-3FA2B7646729}" type="presOf" srcId="{4E8D4E84-9448-6D45-9015-113F4697B84D}" destId="{F629522D-334A-8F40-89CD-0397FEFE4159}" srcOrd="0" destOrd="0" presId="urn:microsoft.com/office/officeart/2005/8/layout/radial4"/>
    <dgm:cxn modelId="{5B2D9062-EA5C-884A-9D28-0E79784299DE}" srcId="{851E0399-4E9D-C845-91CB-949262D75BD8}" destId="{CB69D385-2F13-9A45-A115-D41A44A9752D}" srcOrd="2" destOrd="0" parTransId="{9A1C12AF-906D-6D49-BC56-832ECD7B5028}" sibTransId="{588F5A29-85E6-674D-A729-0F1E66E0F96C}"/>
    <dgm:cxn modelId="{939CDE86-AF54-FC45-9CCE-C0D5ADEF5B2A}" srcId="{FC036756-0DB4-1C4F-8748-8EF7D9716839}" destId="{8DD13B00-5F87-8947-ABBC-340B684E54C3}" srcOrd="1" destOrd="0" parTransId="{8962DE9E-EE79-B847-8D15-894058F4420B}" sibTransId="{2AD1E051-07DE-CA40-999E-6A851DC82932}"/>
    <dgm:cxn modelId="{40C1E08F-1884-E44C-BBC4-9DACD0813295}" srcId="{C0DBBA16-0D55-134D-B959-E6D5E75DB251}" destId="{FC036756-0DB4-1C4F-8748-8EF7D9716839}" srcOrd="3" destOrd="0" parTransId="{FF845B7A-8865-3D48-B5CD-28B1119EF326}" sibTransId="{4AA1803E-D1A7-E943-8CE4-1E19C0581769}"/>
    <dgm:cxn modelId="{253B4645-836D-E144-AF62-4A24BD316AB5}" srcId="{C0DBBA16-0D55-134D-B959-E6D5E75DB251}" destId="{851E0399-4E9D-C845-91CB-949262D75BD8}" srcOrd="0" destOrd="0" parTransId="{D234B13F-3432-D647-BE15-72F982ECC0FE}" sibTransId="{98DDF425-32EE-4A42-BF84-7C2583D32B10}"/>
    <dgm:cxn modelId="{7C7FEBB3-F743-8040-8A3E-8E45E9D1A8F4}" type="presOf" srcId="{851E0399-4E9D-C845-91CB-949262D75BD8}" destId="{A4C54E28-59BC-524C-910C-8D25E6167256}" srcOrd="0" destOrd="0" presId="urn:microsoft.com/office/officeart/2005/8/layout/radial4"/>
    <dgm:cxn modelId="{580B36CD-AFF5-AD4A-8BF3-3114CB4325B4}" type="presParOf" srcId="{37EAD9C9-F9E1-5845-8A50-2EB3CEF10246}" destId="{A4C54E28-59BC-524C-910C-8D25E6167256}" srcOrd="0" destOrd="0" presId="urn:microsoft.com/office/officeart/2005/8/layout/radial4"/>
    <dgm:cxn modelId="{9F7463DB-D46C-6948-8EA2-9B1A095B2328}" type="presParOf" srcId="{37EAD9C9-F9E1-5845-8A50-2EB3CEF10246}" destId="{EFF9E43F-196C-A545-86EE-984A8C66346A}" srcOrd="1" destOrd="0" presId="urn:microsoft.com/office/officeart/2005/8/layout/radial4"/>
    <dgm:cxn modelId="{EE90FCC1-CF17-0B41-B4C9-DD8D8ED20856}" type="presParOf" srcId="{37EAD9C9-F9E1-5845-8A50-2EB3CEF10246}" destId="{F629522D-334A-8F40-89CD-0397FEFE4159}" srcOrd="2" destOrd="0" presId="urn:microsoft.com/office/officeart/2005/8/layout/radial4"/>
    <dgm:cxn modelId="{0BE0102D-643F-424F-B709-15915EE628B8}" type="presParOf" srcId="{37EAD9C9-F9E1-5845-8A50-2EB3CEF10246}" destId="{2D8E7206-BFA6-504E-A2CB-8AF3CFF85704}" srcOrd="3" destOrd="0" presId="urn:microsoft.com/office/officeart/2005/8/layout/radial4"/>
    <dgm:cxn modelId="{32FFF9DA-D4D8-BA44-B940-225EF47E0A74}" type="presParOf" srcId="{37EAD9C9-F9E1-5845-8A50-2EB3CEF10246}" destId="{A882CF5C-0694-944E-A77C-F45F79C3917D}" srcOrd="4" destOrd="0" presId="urn:microsoft.com/office/officeart/2005/8/layout/radial4"/>
    <dgm:cxn modelId="{BAB87E17-2CB9-F349-8CC8-10379C768696}" type="presParOf" srcId="{37EAD9C9-F9E1-5845-8A50-2EB3CEF10246}" destId="{43ABA61B-D338-E141-B1C8-CBC0734C81A5}" srcOrd="5" destOrd="0" presId="urn:microsoft.com/office/officeart/2005/8/layout/radial4"/>
    <dgm:cxn modelId="{D75BF049-B476-B847-9529-94A9A63CB103}" type="presParOf" srcId="{37EAD9C9-F9E1-5845-8A50-2EB3CEF10246}" destId="{7443C2EE-F8A2-9840-B18F-5B65EA503299}"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C54E28-59BC-524C-910C-8D25E6167256}">
      <dsp:nvSpPr>
        <dsp:cNvPr id="0" name=""/>
        <dsp:cNvSpPr/>
      </dsp:nvSpPr>
      <dsp:spPr>
        <a:xfrm>
          <a:off x="3304404" y="3146980"/>
          <a:ext cx="2412301" cy="241230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a:t>INFER, INTERPRET &amp; EXPLAIN</a:t>
          </a:r>
          <a:endParaRPr lang="en-US" sz="2800" kern="1200"/>
        </a:p>
      </dsp:txBody>
      <dsp:txXfrm>
        <a:off x="3657677" y="3500253"/>
        <a:ext cx="1705755" cy="1705755"/>
      </dsp:txXfrm>
    </dsp:sp>
    <dsp:sp modelId="{EFF9E43F-196C-A545-86EE-984A8C66346A}">
      <dsp:nvSpPr>
        <dsp:cNvPr id="0" name=""/>
        <dsp:cNvSpPr/>
      </dsp:nvSpPr>
      <dsp:spPr>
        <a:xfrm rot="1811251">
          <a:off x="2733247" y="3145107"/>
          <a:ext cx="723381" cy="687506"/>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F629522D-334A-8F40-89CD-0397FEFE4159}">
      <dsp:nvSpPr>
        <dsp:cNvPr id="0" name=""/>
        <dsp:cNvSpPr/>
      </dsp:nvSpPr>
      <dsp:spPr>
        <a:xfrm>
          <a:off x="552448" y="1467289"/>
          <a:ext cx="2291686" cy="183334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a:t>1. Draw inferences from text </a:t>
          </a:r>
          <a:r>
            <a:rPr lang="en-US" sz="2800" kern="1200" dirty="0" smtClean="0"/>
            <a:t>with evidence</a:t>
          </a:r>
          <a:r>
            <a:rPr lang="en-US" sz="2800" kern="1200" dirty="0"/>
            <a:t>.</a:t>
          </a:r>
        </a:p>
      </dsp:txBody>
      <dsp:txXfrm>
        <a:off x="606145" y="1520986"/>
        <a:ext cx="2184292" cy="1725955"/>
      </dsp:txXfrm>
    </dsp:sp>
    <dsp:sp modelId="{2D8E7206-BFA6-504E-A2CB-8AF3CFF85704}">
      <dsp:nvSpPr>
        <dsp:cNvPr id="0" name=""/>
        <dsp:cNvSpPr/>
      </dsp:nvSpPr>
      <dsp:spPr>
        <a:xfrm rot="16200000" flipH="1">
          <a:off x="3901122" y="2113127"/>
          <a:ext cx="1218865" cy="687506"/>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A882CF5C-0694-944E-A77C-F45F79C3917D}">
      <dsp:nvSpPr>
        <dsp:cNvPr id="0" name=""/>
        <dsp:cNvSpPr/>
      </dsp:nvSpPr>
      <dsp:spPr>
        <a:xfrm>
          <a:off x="3364712" y="3317"/>
          <a:ext cx="2291686" cy="1833349"/>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a:t>2. Determine central ideas and key details.</a:t>
          </a:r>
        </a:p>
      </dsp:txBody>
      <dsp:txXfrm>
        <a:off x="3418409" y="57014"/>
        <a:ext cx="2184292" cy="1725955"/>
      </dsp:txXfrm>
    </dsp:sp>
    <dsp:sp modelId="{43ABA61B-D338-E141-B1C8-CBC0734C81A5}">
      <dsp:nvSpPr>
        <dsp:cNvPr id="0" name=""/>
        <dsp:cNvSpPr/>
      </dsp:nvSpPr>
      <dsp:spPr>
        <a:xfrm rot="8676964">
          <a:off x="5520677" y="3064415"/>
          <a:ext cx="643894" cy="715198"/>
        </a:xfrm>
        <a:prstGeom prst="leftArrow">
          <a:avLst>
            <a:gd name="adj1" fmla="val 60000"/>
            <a:gd name="adj2" fmla="val 50000"/>
          </a:avLst>
        </a:prstGeom>
        <a:solidFill>
          <a:schemeClr val="accent1">
            <a:tint val="6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sp>
    <dsp:sp modelId="{7443C2EE-F8A2-9840-B18F-5B65EA503299}">
      <dsp:nvSpPr>
        <dsp:cNvPr id="0" name=""/>
        <dsp:cNvSpPr/>
      </dsp:nvSpPr>
      <dsp:spPr>
        <a:xfrm>
          <a:off x="6263635" y="1484366"/>
          <a:ext cx="2118366" cy="1799194"/>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lvl="0" algn="ctr" defTabSz="1244600">
            <a:lnSpc>
              <a:spcPct val="90000"/>
            </a:lnSpc>
            <a:spcBef>
              <a:spcPct val="0"/>
            </a:spcBef>
            <a:spcAft>
              <a:spcPct val="35000"/>
            </a:spcAft>
          </a:pPr>
          <a:r>
            <a:rPr lang="en-US" sz="2800" kern="1200" dirty="0"/>
            <a:t>3. Analyze ideas across </a:t>
          </a:r>
          <a:r>
            <a:rPr lang="en-US" sz="2800" kern="1200" dirty="0" smtClean="0"/>
            <a:t>the text</a:t>
          </a:r>
          <a:r>
            <a:rPr lang="en-US" sz="2800" kern="1200" dirty="0"/>
            <a:t>.</a:t>
          </a:r>
        </a:p>
      </dsp:txBody>
      <dsp:txXfrm>
        <a:off x="6316332" y="1537063"/>
        <a:ext cx="2012972" cy="1693800"/>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8E232E-A9E2-C542-B4A4-CBC2D1126343}" type="datetimeFigureOut">
              <a:rPr lang="en-US" smtClean="0"/>
              <a:t>10/22/12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99951A-DCCF-6F45-86A6-9C1D08CFF672}" type="slidenum">
              <a:rPr lang="en-US" smtClean="0"/>
              <a:t>‹#›</a:t>
            </a:fld>
            <a:endParaRPr lang="en-US"/>
          </a:p>
        </p:txBody>
      </p:sp>
    </p:spTree>
    <p:extLst>
      <p:ext uri="{BB962C8B-B14F-4D97-AF65-F5344CB8AC3E}">
        <p14:creationId xmlns:p14="http://schemas.microsoft.com/office/powerpoint/2010/main" val="32478887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myself/my</a:t>
            </a:r>
            <a:r>
              <a:rPr lang="en-US" baseline="0" dirty="0" smtClean="0"/>
              <a:t> background: teacher, staff developer for TCRWP, literacy/instructional coach</a:t>
            </a:r>
          </a:p>
          <a:p>
            <a:r>
              <a:rPr lang="en-US" baseline="0" dirty="0" smtClean="0"/>
              <a:t>-Being here at the Met is apt, as we are surrounded by products of experts in their fields, so we have that energy to inform us as we work today…</a:t>
            </a:r>
          </a:p>
          <a:p>
            <a:r>
              <a:rPr lang="en-US" baseline="0" dirty="0" smtClean="0"/>
              <a:t>-Staff members from the Met will be doing a welcome &amp; intro to their resources for teachers</a:t>
            </a:r>
          </a:p>
          <a:p>
            <a:r>
              <a:rPr lang="en-US" baseline="0" dirty="0" smtClean="0"/>
              <a:t>-break at around 10:30 &amp; an hour break for lunch at noon.  End at 3:00.</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a:t>
            </a:fld>
            <a:endParaRPr lang="en-US"/>
          </a:p>
        </p:txBody>
      </p:sp>
    </p:spTree>
    <p:extLst>
      <p:ext uri="{BB962C8B-B14F-4D97-AF65-F5344CB8AC3E}">
        <p14:creationId xmlns:p14="http://schemas.microsoft.com/office/powerpoint/2010/main" val="780036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not the skills or</a:t>
            </a:r>
            <a:r>
              <a:rPr lang="en-US" baseline="0" dirty="0" smtClean="0"/>
              <a:t> content itself, but what they do with it, how they apply it.</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13</a:t>
            </a:fld>
            <a:endParaRPr lang="en-US"/>
          </a:p>
        </p:txBody>
      </p:sp>
    </p:spTree>
    <p:extLst>
      <p:ext uri="{BB962C8B-B14F-4D97-AF65-F5344CB8AC3E}">
        <p14:creationId xmlns:p14="http://schemas.microsoft.com/office/powerpoint/2010/main" val="3669223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an overlap between some</a:t>
            </a:r>
            <a:r>
              <a:rPr lang="en-US" baseline="0" dirty="0" smtClean="0"/>
              <a:t> competencies, as many of you have seen as you include more than on any given </a:t>
            </a:r>
            <a:r>
              <a:rPr lang="en-US" baseline="0" dirty="0" err="1" smtClean="0"/>
              <a:t>UbD</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14</a:t>
            </a:fld>
            <a:endParaRPr lang="en-US"/>
          </a:p>
        </p:txBody>
      </p:sp>
    </p:spTree>
    <p:extLst>
      <p:ext uri="{BB962C8B-B14F-4D97-AF65-F5344CB8AC3E}">
        <p14:creationId xmlns:p14="http://schemas.microsoft.com/office/powerpoint/2010/main" val="994747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Also,</a:t>
            </a:r>
            <a:r>
              <a:rPr lang="en-US" baseline="0" dirty="0" smtClean="0"/>
              <a:t> a way to gather them under an umbrella that is authentic for students and teachers.</a:t>
            </a:r>
          </a:p>
          <a:p>
            <a:r>
              <a:rPr lang="en-US" baseline="0" dirty="0" smtClean="0"/>
              <a:t>-For example, one </a:t>
            </a:r>
            <a:r>
              <a:rPr lang="en-US" baseline="0" dirty="0" err="1" smtClean="0"/>
              <a:t>cmpetency</a:t>
            </a:r>
            <a:r>
              <a:rPr lang="en-US" baseline="0" dirty="0" smtClean="0"/>
              <a:t> that many are using is “Infer/interpret/explain” or Discern: CCSS Standards for Literature grade 7:</a:t>
            </a:r>
          </a:p>
          <a:p>
            <a:pPr marL="228600" indent="-228600">
              <a:buAutoNum type="arabicPeriod"/>
            </a:pPr>
            <a:r>
              <a:rPr lang="en-US" baseline="0" dirty="0" smtClean="0"/>
              <a:t>Cite several pieces of textual evidence</a:t>
            </a:r>
          </a:p>
          <a:p>
            <a:pPr marL="228600" indent="-228600">
              <a:buAutoNum type="arabicPeriod"/>
            </a:pPr>
            <a:r>
              <a:rPr lang="en-US" baseline="0" dirty="0" smtClean="0"/>
              <a:t>Determine a theme or central idea and track its development; Provide an objective summary</a:t>
            </a:r>
          </a:p>
          <a:p>
            <a:pPr marL="228600" indent="-228600">
              <a:buAutoNum type="arabicPeriod"/>
            </a:pPr>
            <a:r>
              <a:rPr lang="en-US" baseline="0" dirty="0" err="1" smtClean="0"/>
              <a:t>Anaylayze</a:t>
            </a:r>
            <a:r>
              <a:rPr lang="en-US" baseline="0" dirty="0" smtClean="0"/>
              <a:t> how particular elements of a story interact</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15</a:t>
            </a:fld>
            <a:endParaRPr lang="en-US"/>
          </a:p>
        </p:txBody>
      </p:sp>
    </p:spTree>
    <p:extLst>
      <p:ext uri="{BB962C8B-B14F-4D97-AF65-F5344CB8AC3E}">
        <p14:creationId xmlns:p14="http://schemas.microsoft.com/office/powerpoint/2010/main" val="132748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a:t>
            </a:r>
          </a:p>
          <a:p>
            <a:r>
              <a:rPr lang="en-US" dirty="0" smtClean="0"/>
              <a:t>Anchor standard for reading # 1 is ‘draw inferences…”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16</a:t>
            </a:fld>
            <a:endParaRPr lang="en-US"/>
          </a:p>
        </p:txBody>
      </p:sp>
    </p:spTree>
    <p:extLst>
      <p:ext uri="{BB962C8B-B14F-4D97-AF65-F5344CB8AC3E}">
        <p14:creationId xmlns:p14="http://schemas.microsoft.com/office/powerpoint/2010/main" val="2478466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Changing demands of our world:</a:t>
            </a:r>
          </a:p>
          <a:p>
            <a:pPr lvl="1"/>
            <a:r>
              <a:rPr lang="en-US" dirty="0" smtClean="0"/>
              <a:t>College and career readiness</a:t>
            </a:r>
          </a:p>
          <a:p>
            <a:pPr lvl="1"/>
            <a:r>
              <a:rPr lang="en-US" dirty="0" smtClean="0"/>
              <a:t>High-wage jobs will be high-skilled ones, requiring more and better education</a:t>
            </a:r>
          </a:p>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17</a:t>
            </a:fld>
            <a:endParaRPr lang="en-US"/>
          </a:p>
        </p:txBody>
      </p:sp>
    </p:spTree>
    <p:extLst>
      <p:ext uri="{BB962C8B-B14F-4D97-AF65-F5344CB8AC3E}">
        <p14:creationId xmlns:p14="http://schemas.microsoft.com/office/powerpoint/2010/main" val="1498337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660066"/>
                </a:solidFill>
              </a:rPr>
              <a:t>-Provides room for clarity of authentic goals and feedback</a:t>
            </a:r>
            <a:endParaRPr lang="en-US" dirty="0" smtClean="0"/>
          </a:p>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18</a:t>
            </a:fld>
            <a:endParaRPr lang="en-US"/>
          </a:p>
        </p:txBody>
      </p:sp>
    </p:spTree>
    <p:extLst>
      <p:ext uri="{BB962C8B-B14F-4D97-AF65-F5344CB8AC3E}">
        <p14:creationId xmlns:p14="http://schemas.microsoft.com/office/powerpoint/2010/main" val="3346818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make or break, and I want to share a quote from Alfred Tatum that speaks to this.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19</a:t>
            </a:fld>
            <a:endParaRPr lang="en-US"/>
          </a:p>
        </p:txBody>
      </p:sp>
    </p:spTree>
    <p:extLst>
      <p:ext uri="{BB962C8B-B14F-4D97-AF65-F5344CB8AC3E}">
        <p14:creationId xmlns:p14="http://schemas.microsoft.com/office/powerpoint/2010/main" val="1028039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a:t>
            </a:r>
            <a:r>
              <a:rPr lang="en-US" baseline="0" dirty="0" smtClean="0"/>
              <a:t> and talk: anything around competencies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21</a:t>
            </a:fld>
            <a:endParaRPr lang="en-US"/>
          </a:p>
        </p:txBody>
      </p:sp>
    </p:spTree>
    <p:extLst>
      <p:ext uri="{BB962C8B-B14F-4D97-AF65-F5344CB8AC3E}">
        <p14:creationId xmlns:p14="http://schemas.microsoft.com/office/powerpoint/2010/main" val="2277437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-Pick one of the subject areas,</a:t>
            </a:r>
            <a:r>
              <a:rPr lang="en-US" baseline="0" dirty="0" smtClean="0"/>
              <a:t> take some quiet reading time </a:t>
            </a:r>
          </a:p>
          <a:p>
            <a:r>
              <a:rPr lang="en-US" baseline="0" dirty="0" smtClean="0"/>
              <a:t>-Turn and talk</a:t>
            </a:r>
          </a:p>
          <a:p>
            <a:r>
              <a:rPr lang="en-US" baseline="0" dirty="0" smtClean="0"/>
              <a:t>-add to goal list if applicable</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22</a:t>
            </a:fld>
            <a:endParaRPr lang="en-US"/>
          </a:p>
        </p:txBody>
      </p:sp>
    </p:spTree>
    <p:extLst>
      <p:ext uri="{BB962C8B-B14F-4D97-AF65-F5344CB8AC3E}">
        <p14:creationId xmlns:p14="http://schemas.microsoft.com/office/powerpoint/2010/main" val="3389576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Frames: </a:t>
            </a:r>
          </a:p>
          <a:p>
            <a:r>
              <a:rPr lang="en-US" dirty="0" smtClean="0"/>
              <a:t>-note that the</a:t>
            </a:r>
            <a:r>
              <a:rPr lang="en-US" baseline="0" dirty="0" smtClean="0"/>
              <a:t> descriptors are for highest level, so ES column for people’s rubrics, or ‘4’</a:t>
            </a:r>
          </a:p>
          <a:p>
            <a:r>
              <a:rPr lang="en-US" baseline="0" dirty="0" smtClean="0"/>
              <a:t>-show investigate frame and rubric sample</a:t>
            </a:r>
          </a:p>
          <a:p>
            <a:r>
              <a:rPr lang="en-US" baseline="0" dirty="0" smtClean="0"/>
              <a:t>-Turn and talk: what do you notice?</a:t>
            </a:r>
          </a:p>
          <a:p>
            <a:r>
              <a:rPr lang="en-US" baseline="0" dirty="0" smtClean="0"/>
              <a:t>**We are going to review some </a:t>
            </a:r>
            <a:r>
              <a:rPr lang="en-US" baseline="0" dirty="0" err="1" smtClean="0"/>
              <a:t>UbD</a:t>
            </a:r>
            <a:r>
              <a:rPr lang="en-US" baseline="0" dirty="0" smtClean="0"/>
              <a:t> aspects next, but if you are interested in working on a rubric today, you’ll be able to do that during the upcoming </a:t>
            </a:r>
            <a:r>
              <a:rPr lang="en-US" baseline="0" dirty="0" err="1" smtClean="0"/>
              <a:t>worktime</a:t>
            </a:r>
            <a:endParaRPr lang="en-US" baseline="0" dirty="0" smtClean="0"/>
          </a:p>
          <a:p>
            <a:r>
              <a:rPr lang="en-US" baseline="0" dirty="0" smtClean="0"/>
              <a:t>-Demo what you can do:</a:t>
            </a:r>
          </a:p>
          <a:p>
            <a:r>
              <a:rPr lang="en-US" baseline="0" dirty="0" smtClean="0"/>
              <a:t>	- take a frame and build a rubric off of it</a:t>
            </a:r>
          </a:p>
          <a:p>
            <a:r>
              <a:rPr lang="en-US" baseline="0" dirty="0" smtClean="0"/>
              <a:t>	-Take a frame and create a frame or rubric for a competency without an example so far (e.g. ‘Argue’)</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23</a:t>
            </a:fld>
            <a:endParaRPr lang="en-US"/>
          </a:p>
        </p:txBody>
      </p:sp>
    </p:spTree>
    <p:extLst>
      <p:ext uri="{BB962C8B-B14F-4D97-AF65-F5344CB8AC3E}">
        <p14:creationId xmlns:p14="http://schemas.microsoft.com/office/powerpoint/2010/main" val="176108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-Collaborate – within</a:t>
            </a:r>
            <a:r>
              <a:rPr lang="en-US" baseline="0" dirty="0" smtClean="0"/>
              <a:t> and across schools.  Makes sense to work with people from your schools during the </a:t>
            </a:r>
            <a:r>
              <a:rPr lang="en-US" baseline="0" dirty="0" err="1" smtClean="0"/>
              <a:t>worktime</a:t>
            </a:r>
            <a:r>
              <a:rPr lang="en-US" baseline="0" dirty="0" smtClean="0"/>
              <a:t> today.  We’ll have a protocol to follow at the end of the day for sharing work across schools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-Understand: hopefully</a:t>
            </a:r>
            <a:r>
              <a:rPr lang="en-US" baseline="0" dirty="0" smtClean="0"/>
              <a:t> lots of this today in lots of different areas.  One I will focus on is to </a:t>
            </a:r>
            <a:r>
              <a:rPr lang="en-US" dirty="0" smtClean="0"/>
              <a:t>come to better understanding</a:t>
            </a:r>
            <a:r>
              <a:rPr lang="en-US" baseline="0" dirty="0" smtClean="0"/>
              <a:t> </a:t>
            </a:r>
            <a:r>
              <a:rPr lang="en-US" dirty="0" smtClean="0"/>
              <a:t>of how we can support the work of transfer in the classroom, </a:t>
            </a:r>
            <a:r>
              <a:rPr lang="en-US" dirty="0" err="1" smtClean="0"/>
              <a:t>andt</a:t>
            </a:r>
            <a:r>
              <a:rPr lang="en-US" dirty="0" smtClean="0"/>
              <a:t> how to support the independence and release</a:t>
            </a:r>
            <a:r>
              <a:rPr lang="en-US" baseline="0" dirty="0" smtClean="0"/>
              <a:t> of scaffolds that that requires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-Set goals: we’ll meet for 2</a:t>
            </a:r>
            <a:r>
              <a:rPr lang="en-US" baseline="30000" dirty="0" smtClean="0"/>
              <a:t>nd</a:t>
            </a:r>
            <a:r>
              <a:rPr lang="en-US" baseline="0" dirty="0" smtClean="0"/>
              <a:t> community workshop in February, so we’ll want to set goals for that.  We will want to come back together to share the work we’ve done in between, with </a:t>
            </a:r>
            <a:r>
              <a:rPr lang="en-US" baseline="0" dirty="0" err="1" smtClean="0"/>
              <a:t>UbD</a:t>
            </a:r>
            <a:r>
              <a:rPr lang="en-US" baseline="0" dirty="0" smtClean="0"/>
              <a:t>, rubrics, and student work</a:t>
            </a:r>
            <a:endParaRPr lang="en-US" dirty="0" smtClean="0"/>
          </a:p>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a:t>
            </a:fld>
            <a:endParaRPr lang="en-US"/>
          </a:p>
        </p:txBody>
      </p:sp>
    </p:spTree>
    <p:extLst>
      <p:ext uri="{BB962C8B-B14F-4D97-AF65-F5344CB8AC3E}">
        <p14:creationId xmlns:p14="http://schemas.microsoft.com/office/powerpoint/2010/main" val="1554789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&amp; talk</a:t>
            </a:r>
          </a:p>
          <a:p>
            <a:r>
              <a:rPr lang="en-US" dirty="0" smtClean="0"/>
              <a:t>Review where</a:t>
            </a:r>
            <a:r>
              <a:rPr lang="en-US" baseline="0" dirty="0" smtClean="0"/>
              <a:t> competencies can go: under transfer or on the side</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24</a:t>
            </a:fld>
            <a:endParaRPr lang="en-US"/>
          </a:p>
        </p:txBody>
      </p:sp>
    </p:spTree>
    <p:extLst>
      <p:ext uri="{BB962C8B-B14F-4D97-AF65-F5344CB8AC3E}">
        <p14:creationId xmlns:p14="http://schemas.microsoft.com/office/powerpoint/2010/main" val="2807759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and Talk: how are these parts going?</a:t>
            </a:r>
          </a:p>
          <a:p>
            <a:r>
              <a:rPr lang="en-US" dirty="0" smtClean="0"/>
              <a:t>We’ll be coming back again</a:t>
            </a:r>
            <a:r>
              <a:rPr lang="en-US" baseline="0" dirty="0" smtClean="0"/>
              <a:t> to transfer, to the idea of independence, when we talk about Stage 3, as much of it depends on how the teaching &amp; learning unfold.</a:t>
            </a:r>
          </a:p>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25</a:t>
            </a:fld>
            <a:endParaRPr lang="en-US"/>
          </a:p>
        </p:txBody>
      </p:sp>
    </p:spTree>
    <p:extLst>
      <p:ext uri="{BB962C8B-B14F-4D97-AF65-F5344CB8AC3E}">
        <p14:creationId xmlns:p14="http://schemas.microsoft.com/office/powerpoint/2010/main" val="3590270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need to draw from a cluster of skills and knowledge in order to apply their learning to a new context</a:t>
            </a:r>
          </a:p>
          <a:p>
            <a:r>
              <a:rPr lang="en-US" dirty="0" smtClean="0"/>
              <a:t>They need to be able to do this independently</a:t>
            </a:r>
          </a:p>
          <a:p>
            <a:endParaRPr lang="en-US" dirty="0" smtClean="0"/>
          </a:p>
          <a:p>
            <a:r>
              <a:rPr lang="en-US" dirty="0" smtClean="0"/>
              <a:t>Helpful to look at examples of this: Look at examples of performance</a:t>
            </a:r>
            <a:r>
              <a:rPr lang="en-US" baseline="0" dirty="0" smtClean="0"/>
              <a:t> tasks: choose whichever works for you and a partner: Math, </a:t>
            </a:r>
            <a:r>
              <a:rPr lang="en-US" baseline="0" dirty="0" err="1" smtClean="0"/>
              <a:t>Sci</a:t>
            </a:r>
            <a:r>
              <a:rPr lang="en-US" baseline="0" dirty="0" smtClean="0"/>
              <a:t>, SS, ELA</a:t>
            </a:r>
          </a:p>
          <a:p>
            <a:r>
              <a:rPr lang="en-US" baseline="0" dirty="0" smtClean="0"/>
              <a:t>-Talk with a partner; share out as a large group &amp; take notes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26</a:t>
            </a:fld>
            <a:endParaRPr lang="en-US"/>
          </a:p>
        </p:txBody>
      </p:sp>
    </p:spTree>
    <p:extLst>
      <p:ext uri="{BB962C8B-B14F-4D97-AF65-F5344CB8AC3E}">
        <p14:creationId xmlns:p14="http://schemas.microsoft.com/office/powerpoint/2010/main" val="392767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answers must be ‘no.’  If</a:t>
            </a:r>
            <a:r>
              <a:rPr lang="en-US" baseline="0" dirty="0" smtClean="0"/>
              <a:t> ‘Yes’ to either, then assessments most likely do not align with stage 1 goals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27</a:t>
            </a:fld>
            <a:endParaRPr lang="en-US"/>
          </a:p>
        </p:txBody>
      </p:sp>
    </p:spTree>
    <p:extLst>
      <p:ext uri="{BB962C8B-B14F-4D97-AF65-F5344CB8AC3E}">
        <p14:creationId xmlns:p14="http://schemas.microsoft.com/office/powerpoint/2010/main" val="39643445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Demo: for small group on rubric work</a:t>
            </a:r>
          </a:p>
          <a:p>
            <a:r>
              <a:rPr lang="en-US" dirty="0" smtClean="0"/>
              <a:t>-if</a:t>
            </a:r>
            <a:r>
              <a:rPr lang="en-US" baseline="0" dirty="0" smtClean="0"/>
              <a:t> </a:t>
            </a:r>
            <a:r>
              <a:rPr lang="en-US" baseline="0" dirty="0" err="1" smtClean="0"/>
              <a:t>worktime</a:t>
            </a:r>
            <a:r>
              <a:rPr lang="en-US" baseline="0" dirty="0" smtClean="0"/>
              <a:t> ends before lunch: take stock: what have you accomplished; next steps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28</a:t>
            </a:fld>
            <a:endParaRPr lang="en-US"/>
          </a:p>
        </p:txBody>
      </p:sp>
    </p:spTree>
    <p:extLst>
      <p:ext uri="{BB962C8B-B14F-4D97-AF65-F5344CB8AC3E}">
        <p14:creationId xmlns:p14="http://schemas.microsoft.com/office/powerpoint/2010/main" val="649398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Flexibility</a:t>
            </a:r>
            <a:r>
              <a:rPr lang="en-US" baseline="0" dirty="0" smtClean="0"/>
              <a:t> is key here – need room to adjust based on feedback; need to plan to be responsive</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29</a:t>
            </a:fld>
            <a:endParaRPr lang="en-US"/>
          </a:p>
        </p:txBody>
      </p:sp>
    </p:spTree>
    <p:extLst>
      <p:ext uri="{BB962C8B-B14F-4D97-AF65-F5344CB8AC3E}">
        <p14:creationId xmlns:p14="http://schemas.microsoft.com/office/powerpoint/2010/main" val="1298600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&amp; Talk:</a:t>
            </a:r>
            <a:r>
              <a:rPr lang="en-US" baseline="0" dirty="0" smtClean="0"/>
              <a:t> think of NYC and the scaffolding we see as buildings go up: What are they? what is the purpose?</a:t>
            </a:r>
          </a:p>
          <a:p>
            <a:r>
              <a:rPr lang="en-US" baseline="0" dirty="0" smtClean="0"/>
              <a:t>-Also talk about scaffolds in the classroom as ‘training wheels’ – a way to support that is meant to taken away.</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30</a:t>
            </a:fld>
            <a:endParaRPr lang="en-US"/>
          </a:p>
        </p:txBody>
      </p:sp>
    </p:spTree>
    <p:extLst>
      <p:ext uri="{BB962C8B-B14F-4D97-AF65-F5344CB8AC3E}">
        <p14:creationId xmlns:p14="http://schemas.microsoft.com/office/powerpoint/2010/main" val="2294119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is this necessary?</a:t>
            </a:r>
          </a:p>
          <a:p>
            <a:r>
              <a:rPr lang="en-US" dirty="0" smtClean="0"/>
              <a:t>It demands conscious work on the part of the teacher to do this releasing.  As we know,</a:t>
            </a:r>
            <a:r>
              <a:rPr lang="en-US" baseline="0" dirty="0" smtClean="0"/>
              <a:t> it’s not all scaffolds there all the time, and then they disappear.  Better to do a </a:t>
            </a:r>
            <a:r>
              <a:rPr lang="en-US" b="1" baseline="0" dirty="0" smtClean="0"/>
              <a:t>gradual, explicit release.</a:t>
            </a:r>
            <a:endParaRPr lang="en-US" b="1" dirty="0" smtClean="0"/>
          </a:p>
        </p:txBody>
      </p:sp>
      <p:sp>
        <p:nvSpPr>
          <p:cNvPr id="4" name="Slide Number Placeholder 3"/>
          <p:cNvSpPr>
            <a:spLocks noGrp="1"/>
          </p:cNvSpPr>
          <p:nvPr>
            <p:ph type="sldNum" sz="quarter" idx="10"/>
          </p:nvPr>
        </p:nvSpPr>
        <p:spPr/>
        <p:txBody>
          <a:bodyPr/>
          <a:lstStyle/>
          <a:p>
            <a:fld id="{2D99951A-DCCF-6F45-86A6-9C1D08CFF672}" type="slidenum">
              <a:rPr lang="en-US" smtClean="0"/>
              <a:t>33</a:t>
            </a:fld>
            <a:endParaRPr lang="en-US"/>
          </a:p>
        </p:txBody>
      </p:sp>
    </p:spTree>
    <p:extLst>
      <p:ext uri="{BB962C8B-B14F-4D97-AF65-F5344CB8AC3E}">
        <p14:creationId xmlns:p14="http://schemas.microsoft.com/office/powerpoint/2010/main" val="38772402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through the way it can go: preparing them</a:t>
            </a:r>
            <a:r>
              <a:rPr lang="en-US" baseline="0" dirty="0" smtClean="0"/>
              <a:t> makes it a metacognitive process and will help to embed the scaffold in their minds</a:t>
            </a:r>
          </a:p>
          <a:p>
            <a:r>
              <a:rPr lang="en-US" baseline="0" dirty="0" smtClean="0"/>
              <a:t>-Also  - anything you can teach them to plan themselves, in their notebooks, better than a sheet you type for them: tell story of 10</a:t>
            </a:r>
            <a:r>
              <a:rPr lang="en-US" baseline="30000" dirty="0" smtClean="0"/>
              <a:t>th</a:t>
            </a:r>
            <a:r>
              <a:rPr lang="en-US" baseline="0" dirty="0" smtClean="0"/>
              <a:t> graders needing the sheet for essay writing</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34</a:t>
            </a:fld>
            <a:endParaRPr lang="en-US"/>
          </a:p>
        </p:txBody>
      </p:sp>
    </p:spTree>
    <p:extLst>
      <p:ext uri="{BB962C8B-B14F-4D97-AF65-F5344CB8AC3E}">
        <p14:creationId xmlns:p14="http://schemas.microsoft.com/office/powerpoint/2010/main" val="34694529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36</a:t>
            </a:fld>
            <a:endParaRPr lang="en-US"/>
          </a:p>
        </p:txBody>
      </p:sp>
    </p:spTree>
    <p:extLst>
      <p:ext uri="{BB962C8B-B14F-4D97-AF65-F5344CB8AC3E}">
        <p14:creationId xmlns:p14="http://schemas.microsoft.com/office/powerpoint/2010/main" val="2081870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Our community includes members with different needs who may be in different places with this work, so we will support that today by making room for people to work on different things with the support of coaching.</a:t>
            </a:r>
          </a:p>
          <a:p>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a:t>
            </a:fld>
            <a:endParaRPr lang="en-US"/>
          </a:p>
        </p:txBody>
      </p:sp>
    </p:spTree>
    <p:extLst>
      <p:ext uri="{BB962C8B-B14F-4D97-AF65-F5344CB8AC3E}">
        <p14:creationId xmlns:p14="http://schemas.microsoft.com/office/powerpoint/2010/main" val="1516543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a:t>
            </a:r>
            <a:r>
              <a:rPr lang="en-US" baseline="0" dirty="0" smtClean="0"/>
              <a:t> and Talk: How might you use something like this?  </a:t>
            </a:r>
          </a:p>
          <a:p>
            <a:r>
              <a:rPr lang="en-US" baseline="0" dirty="0" smtClean="0"/>
              <a:t>(Next slide: what can try in your classroom with the goal of releasing scaffolds in mind?)</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37</a:t>
            </a:fld>
            <a:endParaRPr lang="en-US"/>
          </a:p>
        </p:txBody>
      </p:sp>
    </p:spTree>
    <p:extLst>
      <p:ext uri="{BB962C8B-B14F-4D97-AF65-F5344CB8AC3E}">
        <p14:creationId xmlns:p14="http://schemas.microsoft.com/office/powerpoint/2010/main" val="16480116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and talk</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38</a:t>
            </a:fld>
            <a:endParaRPr lang="en-US"/>
          </a:p>
        </p:txBody>
      </p:sp>
    </p:spTree>
    <p:extLst>
      <p:ext uri="{BB962C8B-B14F-4D97-AF65-F5344CB8AC3E}">
        <p14:creationId xmlns:p14="http://schemas.microsoft.com/office/powerpoint/2010/main" val="8982516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should be ‘no’ to both.</a:t>
            </a:r>
            <a:r>
              <a:rPr lang="en-US" baseline="0" dirty="0" smtClean="0"/>
              <a:t>  If answer if ‘yes’ to  either, then activities in stage 3 most likely do not align to stage 2 or stage 1.</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39</a:t>
            </a:fld>
            <a:endParaRPr lang="en-US"/>
          </a:p>
        </p:txBody>
      </p:sp>
    </p:spTree>
    <p:extLst>
      <p:ext uri="{BB962C8B-B14F-4D97-AF65-F5344CB8AC3E}">
        <p14:creationId xmlns:p14="http://schemas.microsoft.com/office/powerpoint/2010/main" val="32716816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Break-out groups as necessary</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40</a:t>
            </a:fld>
            <a:endParaRPr lang="en-US"/>
          </a:p>
        </p:txBody>
      </p:sp>
    </p:spTree>
    <p:extLst>
      <p:ext uri="{BB962C8B-B14F-4D97-AF65-F5344CB8AC3E}">
        <p14:creationId xmlns:p14="http://schemas.microsoft.com/office/powerpoint/2010/main" val="4138766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this by 2:15</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42</a:t>
            </a:fld>
            <a:endParaRPr lang="en-US"/>
          </a:p>
        </p:txBody>
      </p:sp>
    </p:spTree>
    <p:extLst>
      <p:ext uri="{BB962C8B-B14F-4D97-AF65-F5344CB8AC3E}">
        <p14:creationId xmlns:p14="http://schemas.microsoft.com/office/powerpoint/2010/main" val="7915385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&amp; talk</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43</a:t>
            </a:fld>
            <a:endParaRPr lang="en-US"/>
          </a:p>
        </p:txBody>
      </p:sp>
    </p:spTree>
    <p:extLst>
      <p:ext uri="{BB962C8B-B14F-4D97-AF65-F5344CB8AC3E}">
        <p14:creationId xmlns:p14="http://schemas.microsoft.com/office/powerpoint/2010/main" val="33176809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my ideas: bring in a </a:t>
            </a:r>
            <a:r>
              <a:rPr lang="en-US" dirty="0" err="1" smtClean="0"/>
              <a:t>UbD</a:t>
            </a:r>
            <a:r>
              <a:rPr lang="en-US" dirty="0" smtClean="0"/>
              <a:t>, rubric,</a:t>
            </a:r>
            <a:r>
              <a:rPr lang="en-US" baseline="0" dirty="0" smtClean="0"/>
              <a:t> student work to review how all of this work is going.</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44</a:t>
            </a:fld>
            <a:endParaRPr lang="en-US"/>
          </a:p>
        </p:txBody>
      </p:sp>
    </p:spTree>
    <p:extLst>
      <p:ext uri="{BB962C8B-B14F-4D97-AF65-F5344CB8AC3E}">
        <p14:creationId xmlns:p14="http://schemas.microsoft.com/office/powerpoint/2010/main" val="13210820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this by 2:45</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45</a:t>
            </a:fld>
            <a:endParaRPr lang="en-US"/>
          </a:p>
        </p:txBody>
      </p:sp>
    </p:spTree>
    <p:extLst>
      <p:ext uri="{BB962C8B-B14F-4D97-AF65-F5344CB8AC3E}">
        <p14:creationId xmlns:p14="http://schemas.microsoft.com/office/powerpoint/2010/main" val="1317522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-go-round</a:t>
            </a:r>
            <a:r>
              <a:rPr lang="en-US" baseline="0" dirty="0" smtClean="0"/>
              <a:t> at your tables</a:t>
            </a:r>
            <a:endParaRPr lang="en-US" dirty="0" smtClean="0"/>
          </a:p>
          <a:p>
            <a:r>
              <a:rPr lang="en-US" dirty="0" smtClean="0"/>
              <a:t>-Me and other</a:t>
            </a:r>
            <a:r>
              <a:rPr lang="en-US" baseline="0" dirty="0" smtClean="0"/>
              <a:t> coaches listen in and note what we hear.</a:t>
            </a:r>
          </a:p>
          <a:p>
            <a:r>
              <a:rPr lang="en-US" baseline="0" dirty="0" smtClean="0"/>
              <a:t>-Also: participants should keep a list going somewhere: on a doc, on a piece of paper with this in front, and add to it as we go forward so that it is useful to you during </a:t>
            </a:r>
            <a:r>
              <a:rPr lang="en-US" baseline="0" dirty="0" err="1" smtClean="0"/>
              <a:t>worktimes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5</a:t>
            </a:fld>
            <a:endParaRPr lang="en-US"/>
          </a:p>
        </p:txBody>
      </p:sp>
    </p:spTree>
    <p:extLst>
      <p:ext uri="{BB962C8B-B14F-4D97-AF65-F5344CB8AC3E}">
        <p14:creationId xmlns:p14="http://schemas.microsoft.com/office/powerpoint/2010/main" val="1953089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Personalized</a:t>
            </a:r>
            <a:r>
              <a:rPr lang="en-US" baseline="0" dirty="0" smtClean="0"/>
              <a:t> mastery learning: that is what we are talking about, and competency/mastery based instruction: </a:t>
            </a:r>
          </a:p>
          <a:p>
            <a:r>
              <a:rPr lang="en-US" baseline="0" dirty="0" smtClean="0"/>
              <a:t>Green: personalized learning plans and progress – that is the big focus/connection </a:t>
            </a:r>
            <a:r>
              <a:rPr lang="en-US" baseline="0" smtClean="0"/>
              <a:t>to today</a:t>
            </a:r>
            <a:endParaRPr lang="en-US" baseline="0" dirty="0" smtClean="0"/>
          </a:p>
          <a:p>
            <a:r>
              <a:rPr lang="en-US" baseline="0" dirty="0" smtClean="0"/>
              <a:t>Orange: new student and staff roles</a:t>
            </a:r>
          </a:p>
          <a:p>
            <a:r>
              <a:rPr lang="en-US" baseline="0" dirty="0" smtClean="0"/>
              <a:t>Purple: flexible and real-world learning environments</a:t>
            </a:r>
          </a:p>
          <a:p>
            <a:r>
              <a:rPr lang="en-US" baseline="0" dirty="0" smtClean="0"/>
              <a:t>Blue: next generation curriculum and assessment</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7</a:t>
            </a:fld>
            <a:endParaRPr lang="en-US"/>
          </a:p>
        </p:txBody>
      </p:sp>
    </p:spTree>
    <p:extLst>
      <p:ext uri="{BB962C8B-B14F-4D97-AF65-F5344CB8AC3E}">
        <p14:creationId xmlns:p14="http://schemas.microsoft.com/office/powerpoint/2010/main" val="2294582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this article: my</a:t>
            </a:r>
            <a:r>
              <a:rPr lang="en-US" baseline="0" dirty="0" smtClean="0"/>
              <a:t> interest in </a:t>
            </a:r>
            <a:r>
              <a:rPr lang="en-US" baseline="0" dirty="0" err="1" smtClean="0"/>
              <a:t>noncognitive</a:t>
            </a:r>
            <a:r>
              <a:rPr lang="en-US" baseline="0" dirty="0" smtClean="0"/>
              <a:t> factors/competencies.  Clarify: </a:t>
            </a:r>
            <a:r>
              <a:rPr lang="en-US" baseline="0" dirty="0" err="1" smtClean="0"/>
              <a:t>noncognitive</a:t>
            </a:r>
            <a:r>
              <a:rPr lang="en-US" baseline="0" dirty="0" smtClean="0"/>
              <a:t>/character/work habits – named differently by different schools.  I don’t love the term ‘</a:t>
            </a:r>
            <a:r>
              <a:rPr lang="en-US" baseline="0" dirty="0" err="1" smtClean="0"/>
              <a:t>noncognitive</a:t>
            </a:r>
            <a:r>
              <a:rPr lang="en-US" baseline="0" dirty="0" smtClean="0"/>
              <a:t>’ because it implies something ‘soft’ and non-academic, and I don’t think that is true.  But, as the writers of this article say, it is a term already embedded in education and economic literature, and it’s used in this article today. </a:t>
            </a:r>
          </a:p>
          <a:p>
            <a:r>
              <a:rPr lang="en-US" baseline="0" dirty="0" smtClean="0"/>
              <a:t>-also recommend Paul Tough’s new book for more on this topic</a:t>
            </a:r>
          </a:p>
          <a:p>
            <a:r>
              <a:rPr lang="en-US" baseline="0" dirty="0" smtClean="0"/>
              <a:t>-I </a:t>
            </a:r>
            <a:r>
              <a:rPr lang="en-US" baseline="0" dirty="0" err="1" smtClean="0"/>
              <a:t>thnk</a:t>
            </a:r>
            <a:r>
              <a:rPr lang="en-US" baseline="0" dirty="0" smtClean="0"/>
              <a:t> this will provide a good framework for our work together today (and beyond), and it will be nice to have some common language and reference points. As we explore competencies and truly reaching them, I think we will need to consider some of what is raised in this section of the report.</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8</a:t>
            </a:fld>
            <a:endParaRPr lang="en-US"/>
          </a:p>
        </p:txBody>
      </p:sp>
    </p:spTree>
    <p:extLst>
      <p:ext uri="{BB962C8B-B14F-4D97-AF65-F5344CB8AC3E}">
        <p14:creationId xmlns:p14="http://schemas.microsoft.com/office/powerpoint/2010/main" val="623887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the guiding questions in your mind as you read.  You will talk with people</a:t>
            </a:r>
            <a:r>
              <a:rPr lang="en-US" baseline="0" dirty="0" smtClean="0"/>
              <a:t> at your table afterwards in response to them.</a:t>
            </a:r>
          </a:p>
          <a:p>
            <a:r>
              <a:rPr lang="en-US" baseline="0" dirty="0" smtClean="0"/>
              <a:t>-Start with 20 minutes of quiet reading time.</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9</a:t>
            </a:fld>
            <a:endParaRPr lang="en-US"/>
          </a:p>
        </p:txBody>
      </p:sp>
    </p:spTree>
    <p:extLst>
      <p:ext uri="{BB962C8B-B14F-4D97-AF65-F5344CB8AC3E}">
        <p14:creationId xmlns:p14="http://schemas.microsoft.com/office/powerpoint/2010/main" val="1865019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a:t>
            </a:r>
            <a:r>
              <a:rPr lang="en-US" baseline="0" dirty="0" smtClean="0"/>
              <a:t> and talk first (in pairs or at tables)</a:t>
            </a:r>
          </a:p>
          <a:p>
            <a:pPr marL="171450" indent="-171450">
              <a:buFontTx/>
              <a:buChar char="-"/>
            </a:pPr>
            <a:r>
              <a:rPr lang="en-US" baseline="0" dirty="0" smtClean="0"/>
              <a:t>chart take-</a:t>
            </a:r>
            <a:r>
              <a:rPr lang="en-US" baseline="0" dirty="0" err="1" smtClean="0"/>
              <a:t>aways</a:t>
            </a:r>
            <a:r>
              <a:rPr lang="en-US" baseline="0" dirty="0" smtClean="0"/>
              <a:t> at table? Or , think of a couple of take-</a:t>
            </a:r>
            <a:r>
              <a:rPr lang="en-US" baseline="0" dirty="0" err="1" smtClean="0"/>
              <a:t>aways</a:t>
            </a:r>
            <a:r>
              <a:rPr lang="en-US" baseline="0" dirty="0" smtClean="0"/>
              <a:t> to share with the whole group and I chart them</a:t>
            </a:r>
          </a:p>
          <a:p>
            <a:pPr marL="171450" indent="-171450">
              <a:buFontTx/>
              <a:buChar char="-"/>
            </a:pPr>
            <a:r>
              <a:rPr lang="en-US" baseline="0" dirty="0" smtClean="0"/>
              <a:t>-Add to their goal lists if applicable</a:t>
            </a:r>
          </a:p>
          <a:p>
            <a:pPr marL="171450" indent="-171450">
              <a:buFontTx/>
              <a:buChar char="-"/>
            </a:pPr>
            <a:r>
              <a:rPr lang="en-US" baseline="0" dirty="0" smtClean="0"/>
              <a:t>Break?</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10</a:t>
            </a:fld>
            <a:endParaRPr lang="en-US"/>
          </a:p>
        </p:txBody>
      </p:sp>
    </p:spTree>
    <p:extLst>
      <p:ext uri="{BB962C8B-B14F-4D97-AF65-F5344CB8AC3E}">
        <p14:creationId xmlns:p14="http://schemas.microsoft.com/office/powerpoint/2010/main" val="1067610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Overview of competency</a:t>
            </a:r>
            <a:r>
              <a:rPr lang="en-US" baseline="0" dirty="0" smtClean="0"/>
              <a:t> – the what and the why</a:t>
            </a:r>
            <a:endParaRPr lang="en-US" dirty="0" smtClean="0"/>
          </a:p>
          <a:p>
            <a:r>
              <a:rPr lang="en-US" dirty="0" smtClean="0"/>
              <a:t>-rigorous task: something authentic and challenging/novel</a:t>
            </a:r>
            <a:r>
              <a:rPr lang="en-US" baseline="0" dirty="0" smtClean="0"/>
              <a:t> that requires students to independently draw on group of skills and apply them.  What do experts do? How do experts argue? Investigate? Discern? Collaborate?</a:t>
            </a:r>
          </a:p>
          <a:p>
            <a:r>
              <a:rPr lang="en-US" baseline="0" dirty="0" smtClean="0"/>
              <a:t>-Think of competencies as not just skills, but a combination of these things – skills, knowledge, behaviors…</a:t>
            </a:r>
            <a:endParaRPr lang="en-US" dirty="0"/>
          </a:p>
        </p:txBody>
      </p:sp>
      <p:sp>
        <p:nvSpPr>
          <p:cNvPr id="4" name="Slide Number Placeholder 3"/>
          <p:cNvSpPr>
            <a:spLocks noGrp="1"/>
          </p:cNvSpPr>
          <p:nvPr>
            <p:ph type="sldNum" sz="quarter" idx="10"/>
          </p:nvPr>
        </p:nvSpPr>
        <p:spPr/>
        <p:txBody>
          <a:bodyPr/>
          <a:lstStyle/>
          <a:p>
            <a:fld id="{2D99951A-DCCF-6F45-86A6-9C1D08CFF672}" type="slidenum">
              <a:rPr lang="en-US" smtClean="0"/>
              <a:t>12</a:t>
            </a:fld>
            <a:endParaRPr lang="en-US"/>
          </a:p>
        </p:txBody>
      </p:sp>
    </p:spTree>
    <p:extLst>
      <p:ext uri="{BB962C8B-B14F-4D97-AF65-F5344CB8AC3E}">
        <p14:creationId xmlns:p14="http://schemas.microsoft.com/office/powerpoint/2010/main" val="3339186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53CC27-CC6E-C748-9A13-7D99E8F28362}"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770655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3CC27-CC6E-C748-9A13-7D99E8F28362}"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3281718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3CC27-CC6E-C748-9A13-7D99E8F28362}"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564736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53CC27-CC6E-C748-9A13-7D99E8F28362}"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286983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53CC27-CC6E-C748-9A13-7D99E8F28362}"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399370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53CC27-CC6E-C748-9A13-7D99E8F28362}"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3209138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53CC27-CC6E-C748-9A13-7D99E8F28362}" type="datetimeFigureOut">
              <a:rPr lang="en-US" smtClean="0"/>
              <a:t>10/22/12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2862678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53CC27-CC6E-C748-9A13-7D99E8F28362}" type="datetimeFigureOut">
              <a:rPr lang="en-US" smtClean="0"/>
              <a:t>10/22/12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195981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53CC27-CC6E-C748-9A13-7D99E8F28362}" type="datetimeFigureOut">
              <a:rPr lang="en-US" smtClean="0"/>
              <a:t>10/22/12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3711334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3CC27-CC6E-C748-9A13-7D99E8F28362}"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2163196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53CC27-CC6E-C748-9A13-7D99E8F28362}"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661987-2011-8344-8B05-25B804D82655}" type="slidenum">
              <a:rPr lang="en-US" smtClean="0"/>
              <a:t>‹#›</a:t>
            </a:fld>
            <a:endParaRPr lang="en-US"/>
          </a:p>
        </p:txBody>
      </p:sp>
    </p:spTree>
    <p:extLst>
      <p:ext uri="{BB962C8B-B14F-4D97-AF65-F5344CB8AC3E}">
        <p14:creationId xmlns:p14="http://schemas.microsoft.com/office/powerpoint/2010/main" val="7489106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3CC27-CC6E-C748-9A13-7D99E8F28362}" type="datetimeFigureOut">
              <a:rPr lang="en-US" smtClean="0"/>
              <a:t>10/22/12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661987-2011-8344-8B05-25B804D82655}" type="slidenum">
              <a:rPr lang="en-US" smtClean="0"/>
              <a:t>‹#›</a:t>
            </a:fld>
            <a:endParaRPr lang="en-US"/>
          </a:p>
        </p:txBody>
      </p:sp>
    </p:spTree>
    <p:extLst>
      <p:ext uri="{BB962C8B-B14F-4D97-AF65-F5344CB8AC3E}">
        <p14:creationId xmlns:p14="http://schemas.microsoft.com/office/powerpoint/2010/main" val="865625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3403"/>
            <a:ext cx="7772400" cy="3177048"/>
          </a:xfrm>
        </p:spPr>
        <p:txBody>
          <a:bodyPr/>
          <a:lstStyle/>
          <a:p>
            <a:r>
              <a:rPr lang="en-US" dirty="0" smtClean="0">
                <a:solidFill>
                  <a:schemeClr val="accent6"/>
                </a:solidFill>
              </a:rPr>
              <a:t>iZone360</a:t>
            </a:r>
            <a:br>
              <a:rPr lang="en-US" dirty="0" smtClean="0">
                <a:solidFill>
                  <a:schemeClr val="accent6"/>
                </a:solidFill>
              </a:rPr>
            </a:br>
            <a:r>
              <a:rPr lang="en-US" dirty="0" smtClean="0"/>
              <a:t>CBLA Community Workshop</a:t>
            </a:r>
            <a:endParaRPr lang="en-US" dirty="0"/>
          </a:p>
        </p:txBody>
      </p:sp>
      <p:sp>
        <p:nvSpPr>
          <p:cNvPr id="3" name="Subtitle 2"/>
          <p:cNvSpPr>
            <a:spLocks noGrp="1"/>
          </p:cNvSpPr>
          <p:nvPr>
            <p:ph type="subTitle" idx="1"/>
          </p:nvPr>
        </p:nvSpPr>
        <p:spPr>
          <a:xfrm>
            <a:off x="1371600" y="2896962"/>
            <a:ext cx="6400800" cy="2741838"/>
          </a:xfrm>
        </p:spPr>
        <p:txBody>
          <a:bodyPr>
            <a:normAutofit lnSpcReduction="10000"/>
          </a:bodyPr>
          <a:lstStyle/>
          <a:p>
            <a:r>
              <a:rPr lang="en-US" i="1" dirty="0" smtClean="0">
                <a:solidFill>
                  <a:schemeClr val="accent6">
                    <a:lumMod val="50000"/>
                  </a:schemeClr>
                </a:solidFill>
              </a:rPr>
              <a:t>Elisa Zonana</a:t>
            </a:r>
          </a:p>
          <a:p>
            <a:r>
              <a:rPr lang="en-US" i="1" dirty="0" smtClean="0">
                <a:solidFill>
                  <a:schemeClr val="accent6">
                    <a:lumMod val="50000"/>
                  </a:schemeClr>
                </a:solidFill>
              </a:rPr>
              <a:t>Tuesday, 10/23/12</a:t>
            </a:r>
          </a:p>
          <a:p>
            <a:endParaRPr lang="en-US" dirty="0" smtClean="0">
              <a:solidFill>
                <a:schemeClr val="accent6">
                  <a:lumMod val="50000"/>
                </a:schemeClr>
              </a:solidFill>
            </a:endParaRPr>
          </a:p>
          <a:p>
            <a:r>
              <a:rPr lang="en-US" dirty="0" smtClean="0">
                <a:solidFill>
                  <a:schemeClr val="tx1"/>
                </a:solidFill>
              </a:rPr>
              <a:t>Link to Workshop Materials:</a:t>
            </a:r>
          </a:p>
          <a:p>
            <a:r>
              <a:rPr lang="en-US" u="sng" dirty="0" smtClean="0">
                <a:solidFill>
                  <a:schemeClr val="tx1"/>
                </a:solidFill>
              </a:rPr>
              <a:t>Cfn101-izone.wikispaces.com/</a:t>
            </a:r>
            <a:r>
              <a:rPr lang="en-US" u="sng" dirty="0" err="1" smtClean="0">
                <a:solidFill>
                  <a:schemeClr val="tx1"/>
                </a:solidFill>
              </a:rPr>
              <a:t>cbla</a:t>
            </a:r>
            <a:endParaRPr lang="en-US" u="sng" dirty="0">
              <a:solidFill>
                <a:schemeClr val="tx1"/>
              </a:solidFill>
            </a:endParaRPr>
          </a:p>
        </p:txBody>
      </p:sp>
    </p:spTree>
    <p:extLst>
      <p:ext uri="{BB962C8B-B14F-4D97-AF65-F5344CB8AC3E}">
        <p14:creationId xmlns:p14="http://schemas.microsoft.com/office/powerpoint/2010/main" val="1845340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Turn &amp;Talk</a:t>
            </a:r>
            <a:endParaRPr lang="en-US" dirty="0">
              <a:solidFill>
                <a:srgbClr val="FF0000"/>
              </a:solidFill>
            </a:endParaRPr>
          </a:p>
        </p:txBody>
      </p:sp>
      <p:sp>
        <p:nvSpPr>
          <p:cNvPr id="3" name="Content Placeholder 2"/>
          <p:cNvSpPr>
            <a:spLocks noGrp="1"/>
          </p:cNvSpPr>
          <p:nvPr>
            <p:ph idx="1"/>
          </p:nvPr>
        </p:nvSpPr>
        <p:spPr/>
        <p:txBody>
          <a:bodyPr/>
          <a:lstStyle/>
          <a:p>
            <a:r>
              <a:rPr lang="en-US" sz="4000" dirty="0">
                <a:solidFill>
                  <a:srgbClr val="660066"/>
                </a:solidFill>
              </a:rPr>
              <a:t>How does this connect with CBLA</a:t>
            </a:r>
            <a:r>
              <a:rPr lang="en-US" sz="4000" dirty="0" smtClean="0">
                <a:solidFill>
                  <a:srgbClr val="660066"/>
                </a:solidFill>
              </a:rPr>
              <a:t>?</a:t>
            </a:r>
          </a:p>
          <a:p>
            <a:pPr marL="0" indent="0">
              <a:buNone/>
            </a:pPr>
            <a:endParaRPr lang="en-US" sz="4000" dirty="0">
              <a:solidFill>
                <a:srgbClr val="660066"/>
              </a:solidFill>
            </a:endParaRPr>
          </a:p>
          <a:p>
            <a:r>
              <a:rPr lang="en-US" sz="4000" dirty="0">
                <a:solidFill>
                  <a:srgbClr val="660066"/>
                </a:solidFill>
              </a:rPr>
              <a:t>What resonates with you</a:t>
            </a:r>
            <a:r>
              <a:rPr lang="en-US" sz="4000" dirty="0" smtClean="0">
                <a:solidFill>
                  <a:srgbClr val="660066"/>
                </a:solidFill>
              </a:rPr>
              <a:t>?</a:t>
            </a:r>
          </a:p>
          <a:p>
            <a:pPr marL="0" indent="0">
              <a:buNone/>
            </a:pPr>
            <a:endParaRPr lang="en-US" sz="4000" dirty="0">
              <a:solidFill>
                <a:srgbClr val="660066"/>
              </a:solidFill>
            </a:endParaRPr>
          </a:p>
          <a:p>
            <a:r>
              <a:rPr lang="en-US" sz="4000" dirty="0">
                <a:solidFill>
                  <a:srgbClr val="660066"/>
                </a:solidFill>
              </a:rPr>
              <a:t>What questions are coming up for you?</a:t>
            </a:r>
          </a:p>
          <a:p>
            <a:pPr marL="0" indent="0">
              <a:buNone/>
            </a:pPr>
            <a:endParaRPr lang="en-US" sz="4000" dirty="0"/>
          </a:p>
          <a:p>
            <a:endParaRPr lang="en-US" dirty="0"/>
          </a:p>
        </p:txBody>
      </p:sp>
    </p:spTree>
    <p:extLst>
      <p:ext uri="{BB962C8B-B14F-4D97-AF65-F5344CB8AC3E}">
        <p14:creationId xmlns:p14="http://schemas.microsoft.com/office/powerpoint/2010/main" val="841149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Strategies</a:t>
            </a:r>
            <a:endParaRPr lang="en-US" dirty="0"/>
          </a:p>
        </p:txBody>
      </p:sp>
      <p:sp>
        <p:nvSpPr>
          <p:cNvPr id="3" name="Content Placeholder 2"/>
          <p:cNvSpPr>
            <a:spLocks noGrp="1"/>
          </p:cNvSpPr>
          <p:nvPr>
            <p:ph idx="1"/>
          </p:nvPr>
        </p:nvSpPr>
        <p:spPr/>
        <p:txBody>
          <a:bodyPr/>
          <a:lstStyle/>
          <a:p>
            <a:pPr marL="0" indent="0">
              <a:buNone/>
            </a:pPr>
            <a:r>
              <a:rPr lang="en-US" dirty="0" smtClean="0"/>
              <a:t>“Learning </a:t>
            </a:r>
            <a:r>
              <a:rPr lang="en-US" dirty="0"/>
              <a:t>strategies </a:t>
            </a:r>
            <a:r>
              <a:rPr lang="en-US" dirty="0" smtClean="0"/>
              <a:t>encompass </a:t>
            </a:r>
            <a:r>
              <a:rPr lang="en-US" dirty="0"/>
              <a:t>several related psychological processes: </a:t>
            </a:r>
            <a:r>
              <a:rPr lang="en-US" dirty="0" smtClean="0"/>
              <a:t>metacogni</a:t>
            </a:r>
            <a:r>
              <a:rPr lang="en-US" dirty="0"/>
              <a:t>t</a:t>
            </a:r>
            <a:r>
              <a:rPr lang="en-US" dirty="0" smtClean="0"/>
              <a:t>ion</a:t>
            </a:r>
            <a:r>
              <a:rPr lang="en-US" dirty="0"/>
              <a:t>, self-regulated learning, time management, and goal setting. Together, these concepts constitute a group of learner-directed strategies, processes, and “study skills” that contribute to academic performance</a:t>
            </a:r>
            <a:r>
              <a:rPr lang="en-US" dirty="0" smtClean="0"/>
              <a:t>.”</a:t>
            </a:r>
            <a:endParaRPr lang="en-US" dirty="0"/>
          </a:p>
        </p:txBody>
      </p:sp>
    </p:spTree>
    <p:extLst>
      <p:ext uri="{BB962C8B-B14F-4D97-AF65-F5344CB8AC3E}">
        <p14:creationId xmlns:p14="http://schemas.microsoft.com/office/powerpoint/2010/main" val="212536965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solidFill>
                  <a:srgbClr val="FF6600"/>
                </a:solidFill>
              </a:rPr>
              <a:t>A general definition</a:t>
            </a:r>
            <a:r>
              <a:rPr lang="en-US" dirty="0" smtClean="0">
                <a:solidFill>
                  <a:srgbClr val="FF6600"/>
                </a:solidFill>
              </a:rPr>
              <a:t/>
            </a:r>
            <a:br>
              <a:rPr lang="en-US" dirty="0" smtClean="0">
                <a:solidFill>
                  <a:srgbClr val="FF6600"/>
                </a:solidFill>
              </a:rPr>
            </a:br>
            <a:r>
              <a:rPr lang="en-US" dirty="0" smtClean="0">
                <a:solidFill>
                  <a:srgbClr val="FF6600"/>
                </a:solidFill>
              </a:rPr>
              <a:t>A competency…</a:t>
            </a:r>
            <a:endParaRPr lang="en-US" dirty="0">
              <a:solidFill>
                <a:srgbClr val="FF6600"/>
              </a:solidFill>
            </a:endParaRPr>
          </a:p>
        </p:txBody>
      </p:sp>
      <p:sp>
        <p:nvSpPr>
          <p:cNvPr id="3" name="Content Placeholder 2"/>
          <p:cNvSpPr>
            <a:spLocks noGrp="1"/>
          </p:cNvSpPr>
          <p:nvPr>
            <p:ph idx="1"/>
          </p:nvPr>
        </p:nvSpPr>
        <p:spPr/>
        <p:txBody>
          <a:bodyPr>
            <a:normAutofit/>
          </a:bodyPr>
          <a:lstStyle/>
          <a:p>
            <a:pPr marL="0" indent="0">
              <a:buNone/>
            </a:pPr>
            <a:r>
              <a:rPr lang="en-US" dirty="0" smtClean="0"/>
              <a:t>…is a</a:t>
            </a:r>
            <a:r>
              <a:rPr lang="en-US" dirty="0"/>
              <a:t> </a:t>
            </a:r>
            <a:r>
              <a:rPr lang="en-US" dirty="0" smtClean="0"/>
              <a:t>cluster</a:t>
            </a:r>
            <a:r>
              <a:rPr lang="cs-CZ" dirty="0"/>
              <a:t> </a:t>
            </a:r>
            <a:r>
              <a:rPr lang="cs-CZ" dirty="0" err="1" smtClean="0"/>
              <a:t>of</a:t>
            </a:r>
            <a:r>
              <a:rPr lang="cs-CZ" dirty="0"/>
              <a:t> </a:t>
            </a:r>
            <a:r>
              <a:rPr lang="cs-CZ" dirty="0" err="1" smtClean="0"/>
              <a:t>skills</a:t>
            </a:r>
            <a:r>
              <a:rPr lang="en-US" dirty="0"/>
              <a:t> </a:t>
            </a:r>
            <a:r>
              <a:rPr lang="en-US" dirty="0" smtClean="0"/>
              <a:t>drawn on to accomplish a rigorous</a:t>
            </a:r>
            <a:r>
              <a:rPr lang="en-US" dirty="0"/>
              <a:t> </a:t>
            </a:r>
            <a:r>
              <a:rPr lang="en-US" dirty="0" smtClean="0"/>
              <a:t> task.</a:t>
            </a:r>
            <a:r>
              <a:rPr lang="en-US" dirty="0"/>
              <a:t>	</a:t>
            </a:r>
            <a:endParaRPr lang="en-US" dirty="0" smtClean="0"/>
          </a:p>
          <a:p>
            <a:pPr marL="0" indent="0">
              <a:buNone/>
            </a:pPr>
            <a:endParaRPr lang="en-US" dirty="0"/>
          </a:p>
          <a:p>
            <a:pPr marL="0" indent="0">
              <a:buNone/>
            </a:pPr>
            <a:r>
              <a:rPr lang="en-US" dirty="0" smtClean="0"/>
              <a:t>… can</a:t>
            </a:r>
            <a:r>
              <a:rPr lang="en-US" dirty="0"/>
              <a:t> </a:t>
            </a:r>
            <a:r>
              <a:rPr lang="en-US" dirty="0" smtClean="0"/>
              <a:t>include</a:t>
            </a:r>
            <a:r>
              <a:rPr lang="en-US" dirty="0"/>
              <a:t> </a:t>
            </a:r>
            <a:r>
              <a:rPr lang="en-US" dirty="0" smtClean="0"/>
              <a:t>bodies </a:t>
            </a:r>
            <a:r>
              <a:rPr lang="cs-CZ" dirty="0" err="1" smtClean="0"/>
              <a:t>of</a:t>
            </a:r>
            <a:r>
              <a:rPr lang="cs-CZ" dirty="0"/>
              <a:t> </a:t>
            </a:r>
            <a:r>
              <a:rPr lang="cs-CZ" dirty="0" err="1" smtClean="0"/>
              <a:t>knowledge</a:t>
            </a:r>
            <a:r>
              <a:rPr lang="cs-CZ" dirty="0" smtClean="0"/>
              <a:t>,</a:t>
            </a:r>
            <a:r>
              <a:rPr lang="cs-CZ" dirty="0"/>
              <a:t> </a:t>
            </a:r>
            <a:r>
              <a:rPr lang="cs-CZ" dirty="0" err="1" smtClean="0"/>
              <a:t>skills</a:t>
            </a:r>
            <a:r>
              <a:rPr lang="cs-CZ" dirty="0" smtClean="0"/>
              <a:t>,</a:t>
            </a:r>
            <a:r>
              <a:rPr lang="cs-CZ" dirty="0"/>
              <a:t> </a:t>
            </a:r>
            <a:r>
              <a:rPr lang="fr-FR" dirty="0" smtClean="0"/>
              <a:t>traits, </a:t>
            </a:r>
            <a:r>
              <a:rPr lang="fr-FR" dirty="0" err="1" smtClean="0"/>
              <a:t>abilities</a:t>
            </a:r>
            <a:r>
              <a:rPr lang="fr-FR" dirty="0" smtClean="0"/>
              <a:t>, </a:t>
            </a:r>
            <a:r>
              <a:rPr lang="fr-FR" dirty="0" err="1" smtClean="0"/>
              <a:t>behaviors</a:t>
            </a:r>
            <a:r>
              <a:rPr lang="fr-FR" dirty="0" smtClean="0"/>
              <a:t>, attitudes or</a:t>
            </a:r>
            <a:r>
              <a:rPr lang="fr-FR" dirty="0"/>
              <a:t> </a:t>
            </a:r>
            <a:r>
              <a:rPr lang="en-US" dirty="0" smtClean="0"/>
              <a:t>beliefs.</a:t>
            </a:r>
          </a:p>
          <a:p>
            <a:endParaRPr lang="en-US" dirty="0"/>
          </a:p>
        </p:txBody>
      </p:sp>
    </p:spTree>
    <p:extLst>
      <p:ext uri="{BB962C8B-B14F-4D97-AF65-F5344CB8AC3E}">
        <p14:creationId xmlns:p14="http://schemas.microsoft.com/office/powerpoint/2010/main" val="1781349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6600"/>
                </a:solidFill>
              </a:rPr>
              <a:t>Competency: Keep in mind…</a:t>
            </a:r>
            <a:endParaRPr lang="en-US" dirty="0">
              <a:solidFill>
                <a:srgbClr val="FF6600"/>
              </a:solidFill>
            </a:endParaRPr>
          </a:p>
        </p:txBody>
      </p:sp>
      <p:sp>
        <p:nvSpPr>
          <p:cNvPr id="3" name="Content Placeholder 2"/>
          <p:cNvSpPr>
            <a:spLocks noGrp="1"/>
          </p:cNvSpPr>
          <p:nvPr>
            <p:ph idx="1"/>
          </p:nvPr>
        </p:nvSpPr>
        <p:spPr/>
        <p:txBody>
          <a:bodyPr>
            <a:normAutofit/>
          </a:bodyPr>
          <a:lstStyle/>
          <a:p>
            <a:r>
              <a:rPr lang="en-US" dirty="0" smtClean="0"/>
              <a:t>It is not what skills students have or behaviors they show, but what they accomplish.</a:t>
            </a:r>
          </a:p>
          <a:p>
            <a:pPr marL="0" indent="0">
              <a:buNone/>
            </a:pPr>
            <a:endParaRPr lang="en-US" dirty="0" smtClean="0"/>
          </a:p>
          <a:p>
            <a:r>
              <a:rPr lang="en-US" dirty="0" smtClean="0"/>
              <a:t>Competence is about results: what they are able to </a:t>
            </a:r>
            <a:r>
              <a:rPr lang="en-US" i="1" dirty="0" smtClean="0"/>
              <a:t>do</a:t>
            </a:r>
            <a:r>
              <a:rPr lang="en-US" dirty="0" smtClean="0"/>
              <a:t> with their skills and behaviors.</a:t>
            </a:r>
            <a:endParaRPr lang="en-US" dirty="0"/>
          </a:p>
        </p:txBody>
      </p:sp>
    </p:spTree>
    <p:extLst>
      <p:ext uri="{BB962C8B-B14F-4D97-AF65-F5344CB8AC3E}">
        <p14:creationId xmlns:p14="http://schemas.microsoft.com/office/powerpoint/2010/main" val="2866099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6600"/>
                </a:solidFill>
              </a:rPr>
              <a:t>Competency-Based Learning and Assessment (CBLA) asks that…</a:t>
            </a:r>
            <a:endParaRPr lang="en-US" dirty="0">
              <a:solidFill>
                <a:srgbClr val="FF6600"/>
              </a:solidFill>
            </a:endParaRPr>
          </a:p>
        </p:txBody>
      </p:sp>
      <p:sp>
        <p:nvSpPr>
          <p:cNvPr id="3" name="Content Placeholder 2"/>
          <p:cNvSpPr>
            <a:spLocks noGrp="1"/>
          </p:cNvSpPr>
          <p:nvPr>
            <p:ph idx="1"/>
          </p:nvPr>
        </p:nvSpPr>
        <p:spPr/>
        <p:txBody>
          <a:bodyPr/>
          <a:lstStyle/>
          <a:p>
            <a:pPr marL="0" indent="0">
              <a:buNone/>
            </a:pPr>
            <a:r>
              <a:rPr lang="en-US" dirty="0" smtClean="0"/>
              <a:t>…students show mastery of their learning by independently applying what they have learned by drawing on a cluster of skills, knowledge, behaviors &amp; abilities in an authentic and novel way.</a:t>
            </a:r>
          </a:p>
          <a:p>
            <a:pPr marL="0" indent="0">
              <a:buNone/>
            </a:pPr>
            <a:r>
              <a:rPr lang="en-US" dirty="0" smtClean="0"/>
              <a:t>…our assessments and feedback support that work.</a:t>
            </a:r>
            <a:endParaRPr lang="en-US" dirty="0"/>
          </a:p>
        </p:txBody>
      </p:sp>
    </p:spTree>
    <p:extLst>
      <p:ext uri="{BB962C8B-B14F-4D97-AF65-F5344CB8AC3E}">
        <p14:creationId xmlns:p14="http://schemas.microsoft.com/office/powerpoint/2010/main" val="18801727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rPr>
              <a:t>Competencies &amp; CCSS</a:t>
            </a:r>
            <a:endParaRPr lang="en-US" dirty="0">
              <a:solidFill>
                <a:schemeClr val="accent6">
                  <a:lumMod val="75000"/>
                </a:schemeClr>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000" dirty="0" smtClean="0"/>
              <a:t>We can think of the competencies as a </a:t>
            </a:r>
            <a:r>
              <a:rPr lang="en-US" sz="4000" i="1" dirty="0" smtClean="0"/>
              <a:t>synthesis </a:t>
            </a:r>
            <a:r>
              <a:rPr lang="en-US" sz="4000" dirty="0" smtClean="0"/>
              <a:t>of the CCSS</a:t>
            </a:r>
            <a:endParaRPr lang="en-US" sz="4000" dirty="0"/>
          </a:p>
        </p:txBody>
      </p:sp>
    </p:spTree>
    <p:extLst>
      <p:ext uri="{BB962C8B-B14F-4D97-AF65-F5344CB8AC3E}">
        <p14:creationId xmlns:p14="http://schemas.microsoft.com/office/powerpoint/2010/main" val="3299394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Competencies + Reading CCSS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54661091"/>
              </p:ext>
            </p:extLst>
          </p:nvPr>
        </p:nvGraphicFramePr>
        <p:xfrm>
          <a:off x="209548" y="1295400"/>
          <a:ext cx="8934451"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0367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6600"/>
                </a:solidFill>
              </a:rPr>
              <a:t>Why Competencies? </a:t>
            </a:r>
            <a:endParaRPr lang="en-US" dirty="0">
              <a:solidFill>
                <a:srgbClr val="660066"/>
              </a:solidFill>
            </a:endParaRPr>
          </a:p>
        </p:txBody>
      </p:sp>
      <p:sp>
        <p:nvSpPr>
          <p:cNvPr id="3" name="Content Placeholder 2"/>
          <p:cNvSpPr>
            <a:spLocks noGrp="1"/>
          </p:cNvSpPr>
          <p:nvPr>
            <p:ph idx="1"/>
          </p:nvPr>
        </p:nvSpPr>
        <p:spPr/>
        <p:txBody>
          <a:bodyPr/>
          <a:lstStyle/>
          <a:p>
            <a:pPr lvl="1" algn="ctr">
              <a:buFont typeface="Arial"/>
              <a:buChar char="•"/>
            </a:pPr>
            <a:r>
              <a:rPr lang="en-US" sz="4000" dirty="0" smtClean="0">
                <a:solidFill>
                  <a:srgbClr val="660066"/>
                </a:solidFill>
              </a:rPr>
              <a:t> Living in the 21</a:t>
            </a:r>
            <a:r>
              <a:rPr lang="en-US" sz="4000" baseline="30000" dirty="0" smtClean="0">
                <a:solidFill>
                  <a:srgbClr val="660066"/>
                </a:solidFill>
              </a:rPr>
              <a:t>st</a:t>
            </a:r>
            <a:r>
              <a:rPr lang="en-US" sz="4000" dirty="0" smtClean="0">
                <a:solidFill>
                  <a:srgbClr val="660066"/>
                </a:solidFill>
              </a:rPr>
              <a:t> </a:t>
            </a:r>
            <a:r>
              <a:rPr lang="en-US" sz="4000" dirty="0">
                <a:solidFill>
                  <a:srgbClr val="660066"/>
                </a:solidFill>
              </a:rPr>
              <a:t>Century </a:t>
            </a:r>
            <a:r>
              <a:rPr lang="en-US" sz="4000" dirty="0" smtClean="0">
                <a:solidFill>
                  <a:srgbClr val="660066"/>
                </a:solidFill>
              </a:rPr>
              <a:t>World</a:t>
            </a:r>
          </a:p>
          <a:p>
            <a:pPr marL="457200" lvl="1" indent="0" algn="ctr">
              <a:buNone/>
            </a:pPr>
            <a:endParaRPr lang="en-US" sz="4000" dirty="0" smtClean="0"/>
          </a:p>
          <a:p>
            <a:pPr marL="0" indent="0">
              <a:buNone/>
            </a:pPr>
            <a:endParaRPr lang="en-US" dirty="0"/>
          </a:p>
        </p:txBody>
      </p:sp>
    </p:spTree>
    <p:extLst>
      <p:ext uri="{BB962C8B-B14F-4D97-AF65-F5344CB8AC3E}">
        <p14:creationId xmlns:p14="http://schemas.microsoft.com/office/powerpoint/2010/main" val="721076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Why Competencies? </a:t>
            </a:r>
            <a:endParaRPr lang="en-US" dirty="0">
              <a:solidFill>
                <a:srgbClr val="FF6600"/>
              </a:solidFill>
            </a:endParaRPr>
          </a:p>
        </p:txBody>
      </p:sp>
      <p:sp>
        <p:nvSpPr>
          <p:cNvPr id="3" name="Content Placeholder 2"/>
          <p:cNvSpPr>
            <a:spLocks noGrp="1"/>
          </p:cNvSpPr>
          <p:nvPr>
            <p:ph idx="1"/>
          </p:nvPr>
        </p:nvSpPr>
        <p:spPr/>
        <p:txBody>
          <a:bodyPr/>
          <a:lstStyle/>
          <a:p>
            <a:pPr marL="571500" lvl="1" indent="-571500">
              <a:buFont typeface="Arial"/>
              <a:buChar char="•"/>
            </a:pPr>
            <a:r>
              <a:rPr lang="en-US" sz="4000" dirty="0">
                <a:solidFill>
                  <a:srgbClr val="660066"/>
                </a:solidFill>
              </a:rPr>
              <a:t> Living in the 21</a:t>
            </a:r>
            <a:r>
              <a:rPr lang="en-US" sz="4000" baseline="30000" dirty="0">
                <a:solidFill>
                  <a:srgbClr val="660066"/>
                </a:solidFill>
              </a:rPr>
              <a:t>st</a:t>
            </a:r>
            <a:r>
              <a:rPr lang="en-US" sz="4000" dirty="0">
                <a:solidFill>
                  <a:srgbClr val="660066"/>
                </a:solidFill>
              </a:rPr>
              <a:t> Century World</a:t>
            </a:r>
          </a:p>
          <a:p>
            <a:pPr marL="0" indent="0">
              <a:buNone/>
            </a:pPr>
            <a:endParaRPr lang="en-US" dirty="0" smtClean="0">
              <a:solidFill>
                <a:srgbClr val="660066"/>
              </a:solidFill>
            </a:endParaRPr>
          </a:p>
          <a:p>
            <a:r>
              <a:rPr lang="en-US" sz="4000" dirty="0" smtClean="0">
                <a:solidFill>
                  <a:srgbClr val="660066"/>
                </a:solidFill>
              </a:rPr>
              <a:t>Flexible, personalized learning that can be customized to each student</a:t>
            </a:r>
          </a:p>
          <a:p>
            <a:pPr marL="0" indent="0">
              <a:buNone/>
            </a:pPr>
            <a:endParaRPr lang="en-US" dirty="0" smtClean="0">
              <a:solidFill>
                <a:srgbClr val="660066"/>
              </a:solidFill>
            </a:endParaRPr>
          </a:p>
          <a:p>
            <a:pPr marL="0" indent="0">
              <a:buNone/>
            </a:pPr>
            <a:endParaRPr lang="en-US" dirty="0"/>
          </a:p>
        </p:txBody>
      </p:sp>
    </p:spTree>
    <p:extLst>
      <p:ext uri="{BB962C8B-B14F-4D97-AF65-F5344CB8AC3E}">
        <p14:creationId xmlns:p14="http://schemas.microsoft.com/office/powerpoint/2010/main" val="674030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Why Competencies?</a:t>
            </a:r>
            <a:endParaRPr lang="en-US" dirty="0">
              <a:solidFill>
                <a:srgbClr val="FF6600"/>
              </a:solidFill>
            </a:endParaRPr>
          </a:p>
        </p:txBody>
      </p:sp>
      <p:sp>
        <p:nvSpPr>
          <p:cNvPr id="3" name="Content Placeholder 2"/>
          <p:cNvSpPr>
            <a:spLocks noGrp="1"/>
          </p:cNvSpPr>
          <p:nvPr>
            <p:ph idx="1"/>
          </p:nvPr>
        </p:nvSpPr>
        <p:spPr/>
        <p:txBody>
          <a:bodyPr/>
          <a:lstStyle/>
          <a:p>
            <a:pPr marL="571500" lvl="1" indent="-571500">
              <a:buFont typeface="Arial"/>
              <a:buChar char="•"/>
            </a:pPr>
            <a:r>
              <a:rPr lang="en-US" sz="4000" dirty="0">
                <a:solidFill>
                  <a:srgbClr val="660066"/>
                </a:solidFill>
              </a:rPr>
              <a:t> Living in the 21</a:t>
            </a:r>
            <a:r>
              <a:rPr lang="en-US" sz="4000" baseline="30000" dirty="0">
                <a:solidFill>
                  <a:srgbClr val="660066"/>
                </a:solidFill>
              </a:rPr>
              <a:t>st</a:t>
            </a:r>
            <a:r>
              <a:rPr lang="en-US" sz="4000" dirty="0">
                <a:solidFill>
                  <a:srgbClr val="660066"/>
                </a:solidFill>
              </a:rPr>
              <a:t> Century World</a:t>
            </a:r>
          </a:p>
          <a:p>
            <a:pPr marL="0" indent="0">
              <a:buNone/>
            </a:pPr>
            <a:endParaRPr lang="en-US" dirty="0">
              <a:solidFill>
                <a:srgbClr val="660066"/>
              </a:solidFill>
            </a:endParaRPr>
          </a:p>
          <a:p>
            <a:r>
              <a:rPr lang="en-US" sz="4000" dirty="0">
                <a:solidFill>
                  <a:srgbClr val="660066"/>
                </a:solidFill>
              </a:rPr>
              <a:t>Flexible, personalized learning that can be customized to each </a:t>
            </a:r>
            <a:r>
              <a:rPr lang="en-US" sz="4000" dirty="0" smtClean="0">
                <a:solidFill>
                  <a:srgbClr val="660066"/>
                </a:solidFill>
              </a:rPr>
              <a:t>student</a:t>
            </a:r>
          </a:p>
          <a:p>
            <a:endParaRPr lang="en-US" sz="4000" dirty="0" smtClean="0">
              <a:solidFill>
                <a:srgbClr val="660066"/>
              </a:solidFill>
            </a:endParaRPr>
          </a:p>
          <a:p>
            <a:r>
              <a:rPr lang="en-US" sz="4000" dirty="0" smtClean="0">
                <a:solidFill>
                  <a:srgbClr val="660066"/>
                </a:solidFill>
              </a:rPr>
              <a:t>Relevance and engagement</a:t>
            </a:r>
            <a:endParaRPr lang="en-US" sz="4000" dirty="0">
              <a:solidFill>
                <a:srgbClr val="660066"/>
              </a:solidFill>
            </a:endParaRPr>
          </a:p>
          <a:p>
            <a:pPr marL="0" indent="0">
              <a:buNone/>
            </a:pPr>
            <a:endParaRPr lang="en-US" dirty="0">
              <a:solidFill>
                <a:srgbClr val="660066"/>
              </a:solidFill>
            </a:endParaRPr>
          </a:p>
          <a:p>
            <a:pPr marL="0" indent="0">
              <a:buNone/>
            </a:pPr>
            <a:endParaRPr lang="en-US" dirty="0"/>
          </a:p>
          <a:p>
            <a:endParaRPr lang="en-US" dirty="0"/>
          </a:p>
        </p:txBody>
      </p:sp>
    </p:spTree>
    <p:extLst>
      <p:ext uri="{BB962C8B-B14F-4D97-AF65-F5344CB8AC3E}">
        <p14:creationId xmlns:p14="http://schemas.microsoft.com/office/powerpoint/2010/main" val="2890285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Goals</a:t>
            </a:r>
            <a:endParaRPr lang="en-US" dirty="0">
              <a:solidFill>
                <a:srgbClr val="FF6600"/>
              </a:solidFill>
            </a:endParaRPr>
          </a:p>
        </p:txBody>
      </p:sp>
      <p:sp>
        <p:nvSpPr>
          <p:cNvPr id="3" name="Content Placeholder 2"/>
          <p:cNvSpPr>
            <a:spLocks noGrp="1"/>
          </p:cNvSpPr>
          <p:nvPr>
            <p:ph idx="1"/>
          </p:nvPr>
        </p:nvSpPr>
        <p:spPr/>
        <p:txBody>
          <a:bodyPr>
            <a:normAutofit lnSpcReduction="10000"/>
          </a:bodyPr>
          <a:lstStyle/>
          <a:p>
            <a:r>
              <a:rPr lang="en-US" dirty="0" smtClean="0"/>
              <a:t>Revise or create a competency-aligned </a:t>
            </a:r>
            <a:r>
              <a:rPr lang="en-US" b="1" dirty="0" err="1" smtClean="0"/>
              <a:t>UbD</a:t>
            </a:r>
            <a:r>
              <a:rPr lang="en-US" b="1" dirty="0" smtClean="0"/>
              <a:t> </a:t>
            </a:r>
            <a:r>
              <a:rPr lang="en-US" dirty="0" smtClean="0"/>
              <a:t>or </a:t>
            </a:r>
            <a:r>
              <a:rPr lang="en-US" b="1" dirty="0" smtClean="0"/>
              <a:t>rubric</a:t>
            </a:r>
          </a:p>
          <a:p>
            <a:pPr marL="0" indent="0">
              <a:buNone/>
            </a:pPr>
            <a:endParaRPr lang="en-US" b="1" dirty="0" smtClean="0"/>
          </a:p>
          <a:p>
            <a:r>
              <a:rPr lang="en-US" dirty="0" smtClean="0"/>
              <a:t>Collaborate </a:t>
            </a:r>
          </a:p>
          <a:p>
            <a:pPr marL="0" indent="0">
              <a:buNone/>
            </a:pPr>
            <a:endParaRPr lang="en-US" dirty="0" smtClean="0"/>
          </a:p>
          <a:p>
            <a:r>
              <a:rPr lang="en-US" dirty="0"/>
              <a:t>U</a:t>
            </a:r>
            <a:r>
              <a:rPr lang="en-US" dirty="0" smtClean="0"/>
              <a:t>nderstand </a:t>
            </a:r>
          </a:p>
          <a:p>
            <a:pPr marL="0" indent="0">
              <a:buNone/>
            </a:pPr>
            <a:endParaRPr lang="en-US" dirty="0" smtClean="0"/>
          </a:p>
          <a:p>
            <a:r>
              <a:rPr lang="en-US" dirty="0" smtClean="0"/>
              <a:t>Set goals</a:t>
            </a:r>
          </a:p>
          <a:p>
            <a:pPr marL="0" indent="0">
              <a:buNone/>
            </a:pPr>
            <a:endParaRPr lang="en-US" dirty="0"/>
          </a:p>
        </p:txBody>
      </p:sp>
    </p:spTree>
    <p:extLst>
      <p:ext uri="{BB962C8B-B14F-4D97-AF65-F5344CB8AC3E}">
        <p14:creationId xmlns:p14="http://schemas.microsoft.com/office/powerpoint/2010/main" val="1832513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Why Competencies? </a:t>
            </a:r>
            <a:endParaRPr lang="en-US" dirty="0">
              <a:solidFill>
                <a:srgbClr val="660066"/>
              </a:solidFill>
            </a:endParaRPr>
          </a:p>
        </p:txBody>
      </p:sp>
      <p:sp>
        <p:nvSpPr>
          <p:cNvPr id="3" name="Content Placeholder 2"/>
          <p:cNvSpPr>
            <a:spLocks noGrp="1"/>
          </p:cNvSpPr>
          <p:nvPr>
            <p:ph idx="1"/>
          </p:nvPr>
        </p:nvSpPr>
        <p:spPr/>
        <p:txBody>
          <a:bodyPr>
            <a:normAutofit lnSpcReduction="10000"/>
          </a:bodyPr>
          <a:lstStyle/>
          <a:p>
            <a:pPr marL="0" indent="0" algn="ctr">
              <a:buNone/>
            </a:pPr>
            <a:r>
              <a:rPr lang="en-US" dirty="0" smtClean="0">
                <a:solidFill>
                  <a:srgbClr val="660066"/>
                </a:solidFill>
              </a:rPr>
              <a:t>Relevance &amp; Engagement</a:t>
            </a:r>
          </a:p>
          <a:p>
            <a:pPr marL="0" indent="0" algn="ctr">
              <a:buNone/>
            </a:pPr>
            <a:endParaRPr lang="en-US" dirty="0" smtClean="0"/>
          </a:p>
          <a:p>
            <a:pPr marL="0" indent="0">
              <a:buNone/>
            </a:pPr>
            <a:r>
              <a:rPr lang="en-US" dirty="0" smtClean="0"/>
              <a:t>“[Literacy] instruction must have value in these young people’s current time and space if it is to attract and sustain their attention.  It must address their issues and concerns in a way that will lead them to examine their own lives.”</a:t>
            </a:r>
          </a:p>
          <a:p>
            <a:pPr marL="0" indent="0">
              <a:buNone/>
            </a:pPr>
            <a:endParaRPr lang="en-US" sz="1800" dirty="0" smtClean="0"/>
          </a:p>
          <a:p>
            <a:pPr marL="0" indent="0">
              <a:buNone/>
            </a:pPr>
            <a:r>
              <a:rPr lang="en-US" sz="1800" dirty="0" smtClean="0"/>
              <a:t>-Alfred Tatum (author of </a:t>
            </a:r>
            <a:r>
              <a:rPr lang="en-US" sz="1800" i="1" dirty="0" smtClean="0"/>
              <a:t>Teaching Reading to Black Adolescent Males: Closing the Achievement Gap</a:t>
            </a:r>
            <a:r>
              <a:rPr lang="en-US" sz="1800" dirty="0" smtClean="0"/>
              <a:t>)</a:t>
            </a:r>
            <a:endParaRPr lang="en-US" sz="1800" dirty="0"/>
          </a:p>
        </p:txBody>
      </p:sp>
    </p:spTree>
    <p:extLst>
      <p:ext uri="{BB962C8B-B14F-4D97-AF65-F5344CB8AC3E}">
        <p14:creationId xmlns:p14="http://schemas.microsoft.com/office/powerpoint/2010/main" val="328442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Possible Competencies</a:t>
            </a:r>
            <a:endParaRPr lang="en-US" dirty="0">
              <a:solidFill>
                <a:srgbClr val="FF6600"/>
              </a:solidFill>
            </a:endParaRPr>
          </a:p>
        </p:txBody>
      </p:sp>
      <p:sp>
        <p:nvSpPr>
          <p:cNvPr id="3" name="Content Placeholder 2"/>
          <p:cNvSpPr>
            <a:spLocks noGrp="1"/>
          </p:cNvSpPr>
          <p:nvPr>
            <p:ph idx="1"/>
          </p:nvPr>
        </p:nvSpPr>
        <p:spPr/>
        <p:txBody>
          <a:bodyPr>
            <a:normAutofit fontScale="25000" lnSpcReduction="20000"/>
          </a:bodyPr>
          <a:lstStyle/>
          <a:p>
            <a:r>
              <a:rPr lang="en-US" sz="4300" b="1" dirty="0"/>
              <a:t>ATTEND, EXAMINE &amp; DISCERN </a:t>
            </a:r>
            <a:endParaRPr lang="en-US" sz="4300" dirty="0"/>
          </a:p>
          <a:p>
            <a:pPr marL="0" indent="0">
              <a:buNone/>
            </a:pPr>
            <a:r>
              <a:rPr lang="en-US" sz="4300" i="1" dirty="0"/>
              <a:t>View, read, and listen with focused attention to what matters. Examine closely and methodically, discerning important though </a:t>
            </a:r>
            <a:r>
              <a:rPr lang="en-US" sz="4300" i="1" dirty="0" smtClean="0"/>
              <a:t>easily overlooked </a:t>
            </a:r>
            <a:r>
              <a:rPr lang="en-US" sz="4300" i="1" dirty="0"/>
              <a:t>details and patterns.</a:t>
            </a:r>
            <a:endParaRPr lang="en-US" sz="4300" dirty="0"/>
          </a:p>
          <a:p>
            <a:pPr marL="0" indent="0">
              <a:buNone/>
            </a:pPr>
            <a:r>
              <a:rPr lang="en-US" sz="4300" b="1" dirty="0"/>
              <a:t> </a:t>
            </a:r>
            <a:endParaRPr lang="en-US" sz="4300" dirty="0"/>
          </a:p>
          <a:p>
            <a:r>
              <a:rPr lang="en-US" sz="4300" b="1" dirty="0"/>
              <a:t>QUESTION &amp; INVESTIGATE</a:t>
            </a:r>
            <a:endParaRPr lang="en-US" sz="4300" dirty="0"/>
          </a:p>
          <a:p>
            <a:pPr marL="0" indent="0">
              <a:buNone/>
            </a:pPr>
            <a:r>
              <a:rPr lang="en-US" sz="4300" i="1" dirty="0"/>
              <a:t>Ask and refine a researchable question, design a valid experiment or inquiry, and gather appropriate information to complete the inquiry.</a:t>
            </a:r>
            <a:endParaRPr lang="en-US" sz="4300" dirty="0"/>
          </a:p>
          <a:p>
            <a:pPr marL="0" indent="0">
              <a:buNone/>
            </a:pPr>
            <a:r>
              <a:rPr lang="en-US" sz="4300" i="1" dirty="0"/>
              <a:t> </a:t>
            </a:r>
            <a:endParaRPr lang="en-US" sz="4300" dirty="0"/>
          </a:p>
          <a:p>
            <a:r>
              <a:rPr lang="en-US" sz="4300" b="1" dirty="0"/>
              <a:t>INFER, INTERPRET &amp; EXPLAIN</a:t>
            </a:r>
            <a:endParaRPr lang="en-US" sz="4300" dirty="0"/>
          </a:p>
          <a:p>
            <a:pPr marL="0" indent="0">
              <a:buNone/>
            </a:pPr>
            <a:r>
              <a:rPr lang="en-US" sz="4300" i="1" dirty="0"/>
              <a:t>Develop powerful meanings, models, and theories based on evidence and analysis.   </a:t>
            </a:r>
            <a:endParaRPr lang="en-US" sz="4300" dirty="0"/>
          </a:p>
          <a:p>
            <a:pPr marL="0" indent="0">
              <a:buNone/>
            </a:pPr>
            <a:r>
              <a:rPr lang="en-US" sz="4300" i="1" dirty="0"/>
              <a:t> </a:t>
            </a:r>
            <a:endParaRPr lang="en-US" sz="4300" dirty="0"/>
          </a:p>
          <a:p>
            <a:r>
              <a:rPr lang="en-US" sz="4300" b="1" dirty="0"/>
              <a:t>CONSTRUCT &amp; CRITIQUE ARGUMENTS</a:t>
            </a:r>
            <a:endParaRPr lang="en-US" sz="4300" dirty="0"/>
          </a:p>
          <a:p>
            <a:pPr marL="0" indent="0">
              <a:buNone/>
            </a:pPr>
            <a:r>
              <a:rPr lang="en-US" sz="4300" i="1" dirty="0"/>
              <a:t>Build a case for and defend conclusions reached, based in sound logic and valid evidence. Question and critique the arguments of others, as warranted. </a:t>
            </a:r>
            <a:endParaRPr lang="en-US" sz="4300" dirty="0"/>
          </a:p>
          <a:p>
            <a:pPr marL="0" indent="0">
              <a:buNone/>
            </a:pPr>
            <a:endParaRPr lang="en-US" sz="4300" dirty="0"/>
          </a:p>
          <a:p>
            <a:r>
              <a:rPr lang="en-US" sz="4300" b="1" dirty="0"/>
              <a:t>COMMUNICATE</a:t>
            </a:r>
            <a:endParaRPr lang="en-US" sz="4300" dirty="0"/>
          </a:p>
          <a:p>
            <a:pPr marL="0" indent="0">
              <a:buNone/>
            </a:pPr>
            <a:r>
              <a:rPr lang="en-US" sz="4300" i="1" dirty="0"/>
              <a:t>Make ideas and information understood, mindful of audience, purpose, and setting.</a:t>
            </a:r>
            <a:endParaRPr lang="en-US" sz="4300" dirty="0"/>
          </a:p>
          <a:p>
            <a:pPr marL="0" indent="0">
              <a:buNone/>
            </a:pPr>
            <a:endParaRPr lang="en-US" sz="4300" dirty="0"/>
          </a:p>
          <a:p>
            <a:r>
              <a:rPr lang="en-US" sz="4300" b="1" dirty="0"/>
              <a:t>PLAN, ASSESS &amp; ADAPT </a:t>
            </a:r>
            <a:endParaRPr lang="en-US" sz="4300" dirty="0"/>
          </a:p>
          <a:p>
            <a:pPr marL="0" indent="0">
              <a:buNone/>
            </a:pPr>
            <a:r>
              <a:rPr lang="en-US" sz="4300" i="1" dirty="0"/>
              <a:t>Frame and clarify goals, and make deliberate plans for how to achieve them. Seek and obtain feedback and assess progress; make adjustments, as needed, to achieve goals. </a:t>
            </a:r>
            <a:endParaRPr lang="en-US" sz="4300" dirty="0"/>
          </a:p>
          <a:p>
            <a:endParaRPr lang="en-US" sz="4300" dirty="0"/>
          </a:p>
          <a:p>
            <a:r>
              <a:rPr lang="en-US" sz="4300" b="1" dirty="0"/>
              <a:t>COLLABORATE </a:t>
            </a:r>
            <a:endParaRPr lang="en-US" sz="4300" dirty="0"/>
          </a:p>
          <a:p>
            <a:pPr marL="0" indent="0">
              <a:buNone/>
            </a:pPr>
            <a:r>
              <a:rPr lang="en-US" sz="4300" i="1" dirty="0"/>
              <a:t>Work effectively with others to achieve common goals.</a:t>
            </a:r>
            <a:endParaRPr lang="en-US" sz="4300" dirty="0"/>
          </a:p>
          <a:p>
            <a:endParaRPr lang="en-US" sz="4300" dirty="0"/>
          </a:p>
          <a:p>
            <a:r>
              <a:rPr lang="en-US" sz="4300" b="1" dirty="0"/>
              <a:t>IMAGINE, ENVISION &amp; INNOVATE</a:t>
            </a:r>
            <a:endParaRPr lang="en-US" sz="4300" dirty="0"/>
          </a:p>
          <a:p>
            <a:pPr marL="0" indent="0">
              <a:buNone/>
            </a:pPr>
            <a:r>
              <a:rPr lang="en-US" sz="4300" i="1" dirty="0"/>
              <a:t>Develop new and helpful ways of looking at opportunities, challenges, and problems. </a:t>
            </a:r>
            <a:endParaRPr lang="en-US" sz="4300" dirty="0"/>
          </a:p>
          <a:p>
            <a:pPr marL="0" indent="0">
              <a:buNone/>
            </a:pPr>
            <a:endParaRPr lang="en-US" dirty="0"/>
          </a:p>
          <a:p>
            <a:endParaRPr lang="en-US" dirty="0"/>
          </a:p>
        </p:txBody>
      </p:sp>
    </p:spTree>
    <p:extLst>
      <p:ext uri="{BB962C8B-B14F-4D97-AF65-F5344CB8AC3E}">
        <p14:creationId xmlns:p14="http://schemas.microsoft.com/office/powerpoint/2010/main" val="32810654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6">
                    <a:lumMod val="75000"/>
                  </a:schemeClr>
                </a:solidFill>
              </a:rPr>
              <a:t>Competency Materials</a:t>
            </a:r>
            <a:br>
              <a:rPr lang="en-US" dirty="0" smtClean="0">
                <a:solidFill>
                  <a:schemeClr val="accent6">
                    <a:lumMod val="75000"/>
                  </a:schemeClr>
                </a:solidFill>
              </a:rPr>
            </a:br>
            <a:r>
              <a:rPr lang="en-US" dirty="0" smtClean="0">
                <a:solidFill>
                  <a:schemeClr val="accent6">
                    <a:lumMod val="75000"/>
                  </a:schemeClr>
                </a:solidFill>
              </a:rPr>
              <a:t>by subject area</a:t>
            </a:r>
            <a:endParaRPr lang="en-US" dirty="0">
              <a:solidFill>
                <a:schemeClr val="accent6">
                  <a:lumMod val="75000"/>
                </a:schemeClr>
              </a:solidFill>
            </a:endParaRPr>
          </a:p>
        </p:txBody>
      </p:sp>
      <p:sp>
        <p:nvSpPr>
          <p:cNvPr id="3" name="Content Placeholder 2"/>
          <p:cNvSpPr>
            <a:spLocks noGrp="1"/>
          </p:cNvSpPr>
          <p:nvPr>
            <p:ph idx="1"/>
          </p:nvPr>
        </p:nvSpPr>
        <p:spPr/>
        <p:txBody>
          <a:bodyPr/>
          <a:lstStyle/>
          <a:p>
            <a:pPr marL="0" indent="0">
              <a:buNone/>
            </a:pPr>
            <a:r>
              <a:rPr lang="en-US" dirty="0" smtClean="0"/>
              <a:t>Go to Link: </a:t>
            </a:r>
            <a:r>
              <a:rPr lang="en-US" u="sng" dirty="0"/>
              <a:t>c</a:t>
            </a:r>
            <a:r>
              <a:rPr lang="en-US" u="sng" dirty="0" smtClean="0"/>
              <a:t>fn101</a:t>
            </a:r>
            <a:r>
              <a:rPr lang="en-US" u="sng" dirty="0"/>
              <a:t>-izone.wikispaces.com/</a:t>
            </a:r>
            <a:r>
              <a:rPr lang="en-US" u="sng" dirty="0" err="1" smtClean="0"/>
              <a:t>cbla</a:t>
            </a:r>
            <a:endParaRPr lang="en-US" u="sng" dirty="0" smtClean="0"/>
          </a:p>
          <a:p>
            <a:endParaRPr lang="en-US" dirty="0" smtClean="0"/>
          </a:p>
          <a:p>
            <a:r>
              <a:rPr lang="en-US" dirty="0" smtClean="0"/>
              <a:t>Competencies 2.4</a:t>
            </a:r>
          </a:p>
          <a:p>
            <a:r>
              <a:rPr lang="en-US" dirty="0" smtClean="0"/>
              <a:t>ELA, Social Studies, Science Competencies</a:t>
            </a:r>
          </a:p>
          <a:p>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847212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lumMod val="75000"/>
                  </a:schemeClr>
                </a:solidFill>
              </a:rPr>
              <a:t>Competency </a:t>
            </a:r>
            <a:r>
              <a:rPr lang="en-US" dirty="0" smtClean="0">
                <a:solidFill>
                  <a:schemeClr val="accent6">
                    <a:lumMod val="75000"/>
                  </a:schemeClr>
                </a:solidFill>
              </a:rPr>
              <a:t>Materials: Rubrics</a:t>
            </a:r>
            <a:endParaRPr lang="en-US" dirty="0"/>
          </a:p>
        </p:txBody>
      </p:sp>
      <p:sp>
        <p:nvSpPr>
          <p:cNvPr id="3" name="Content Placeholder 2"/>
          <p:cNvSpPr>
            <a:spLocks noGrp="1"/>
          </p:cNvSpPr>
          <p:nvPr>
            <p:ph idx="1"/>
          </p:nvPr>
        </p:nvSpPr>
        <p:spPr/>
        <p:txBody>
          <a:bodyPr/>
          <a:lstStyle/>
          <a:p>
            <a:pPr marL="0" indent="0">
              <a:buNone/>
            </a:pPr>
            <a:r>
              <a:rPr lang="en-US" dirty="0"/>
              <a:t>Go to Link: </a:t>
            </a:r>
            <a:r>
              <a:rPr lang="en-US" u="sng" dirty="0"/>
              <a:t>cfn101-izone.wikispaces.com/</a:t>
            </a:r>
            <a:r>
              <a:rPr lang="en-US" u="sng" dirty="0" err="1" smtClean="0"/>
              <a:t>cbla</a:t>
            </a:r>
            <a:endParaRPr lang="en-US" u="sng" dirty="0" smtClean="0"/>
          </a:p>
          <a:p>
            <a:r>
              <a:rPr lang="en-US" dirty="0" smtClean="0"/>
              <a:t>Communicate Rubric Frame</a:t>
            </a:r>
          </a:p>
          <a:p>
            <a:r>
              <a:rPr lang="en-US" dirty="0" smtClean="0"/>
              <a:t>Plan Rubric Frame</a:t>
            </a:r>
          </a:p>
          <a:p>
            <a:r>
              <a:rPr lang="en-US" dirty="0"/>
              <a:t>Investigate Rubric Frame &amp; </a:t>
            </a:r>
            <a:r>
              <a:rPr lang="en-US" dirty="0" smtClean="0"/>
              <a:t>Rubric</a:t>
            </a:r>
          </a:p>
          <a:p>
            <a:pPr marL="0" indent="0">
              <a:buNone/>
            </a:pPr>
            <a:endParaRPr lang="en-US" u="sng" dirty="0"/>
          </a:p>
          <a:p>
            <a:endParaRPr lang="en-US" dirty="0"/>
          </a:p>
        </p:txBody>
      </p:sp>
    </p:spTree>
    <p:extLst>
      <p:ext uri="{BB962C8B-B14F-4D97-AF65-F5344CB8AC3E}">
        <p14:creationId xmlns:p14="http://schemas.microsoft.com/office/powerpoint/2010/main" val="4150792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660066"/>
                </a:solidFill>
              </a:rPr>
              <a:t>UbD</a:t>
            </a:r>
            <a:endParaRPr lang="en-US" dirty="0">
              <a:solidFill>
                <a:srgbClr val="660066"/>
              </a:solidFill>
            </a:endParaRPr>
          </a:p>
        </p:txBody>
      </p:sp>
      <p:sp>
        <p:nvSpPr>
          <p:cNvPr id="3" name="Content Placeholder 2"/>
          <p:cNvSpPr>
            <a:spLocks noGrp="1"/>
          </p:cNvSpPr>
          <p:nvPr>
            <p:ph idx="1"/>
          </p:nvPr>
        </p:nvSpPr>
        <p:spPr/>
        <p:txBody>
          <a:bodyPr/>
          <a:lstStyle/>
          <a:p>
            <a:r>
              <a:rPr lang="en-US" dirty="0" smtClean="0"/>
              <a:t>Take a look at the template:</a:t>
            </a:r>
          </a:p>
          <a:p>
            <a:pPr marL="0" indent="0">
              <a:buNone/>
            </a:pPr>
            <a:endParaRPr lang="en-US" dirty="0" smtClean="0"/>
          </a:p>
          <a:p>
            <a:pPr marL="0" indent="0">
              <a:buNone/>
            </a:pPr>
            <a:r>
              <a:rPr lang="en-US" dirty="0"/>
              <a:t>	</a:t>
            </a:r>
            <a:r>
              <a:rPr lang="en-US" dirty="0" smtClean="0"/>
              <a:t>-Where are you feeling strong? </a:t>
            </a:r>
          </a:p>
          <a:p>
            <a:pPr marL="0" indent="0">
              <a:buNone/>
            </a:pPr>
            <a:r>
              <a:rPr lang="en-US" dirty="0"/>
              <a:t>	</a:t>
            </a:r>
            <a:r>
              <a:rPr lang="en-US" dirty="0" smtClean="0"/>
              <a:t>-What areas feel puzzling or difficult?</a:t>
            </a:r>
            <a:endParaRPr lang="en-US" dirty="0"/>
          </a:p>
        </p:txBody>
      </p:sp>
    </p:spTree>
    <p:extLst>
      <p:ext uri="{BB962C8B-B14F-4D97-AF65-F5344CB8AC3E}">
        <p14:creationId xmlns:p14="http://schemas.microsoft.com/office/powerpoint/2010/main" val="7084641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UbDStage</a:t>
            </a:r>
            <a:r>
              <a:rPr lang="en-US" dirty="0" smtClean="0"/>
              <a:t> 1: TMA</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0000FF"/>
                </a:solidFill>
              </a:rPr>
              <a:t>Transfer (T): What do you want them to be able to do with the content - independently and in a new context?</a:t>
            </a:r>
          </a:p>
          <a:p>
            <a:r>
              <a:rPr lang="en-US" dirty="0" smtClean="0">
                <a:solidFill>
                  <a:srgbClr val="008000"/>
                </a:solidFill>
              </a:rPr>
              <a:t>Meaning (M): What kinds of understandings do you want them to have and what kind of thinking do you want them to do?</a:t>
            </a:r>
          </a:p>
          <a:p>
            <a:r>
              <a:rPr lang="en-US" dirty="0" smtClean="0">
                <a:solidFill>
                  <a:schemeClr val="bg1">
                    <a:lumMod val="50000"/>
                  </a:schemeClr>
                </a:solidFill>
              </a:rPr>
              <a:t>Acquisition (A): what specific knowledge and skills do they need to be able to make meaning and transfer?</a:t>
            </a:r>
            <a:endParaRPr lang="en-US" dirty="0">
              <a:solidFill>
                <a:schemeClr val="bg1">
                  <a:lumMod val="50000"/>
                </a:schemeClr>
              </a:solidFill>
            </a:endParaRPr>
          </a:p>
        </p:txBody>
      </p:sp>
    </p:spTree>
    <p:extLst>
      <p:ext uri="{BB962C8B-B14F-4D97-AF65-F5344CB8AC3E}">
        <p14:creationId xmlns:p14="http://schemas.microsoft.com/office/powerpoint/2010/main" val="2444298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FF"/>
                </a:solidFill>
              </a:rPr>
              <a:t>UbD</a:t>
            </a:r>
            <a:r>
              <a:rPr lang="en-US" dirty="0" smtClean="0">
                <a:solidFill>
                  <a:srgbClr val="0000FF"/>
                </a:solidFill>
              </a:rPr>
              <a:t> Stage 2: Assessments</a:t>
            </a:r>
            <a:br>
              <a:rPr lang="en-US" dirty="0" smtClean="0">
                <a:solidFill>
                  <a:srgbClr val="0000FF"/>
                </a:solidFill>
              </a:rPr>
            </a:br>
            <a:r>
              <a:rPr lang="en-US" dirty="0" smtClean="0">
                <a:solidFill>
                  <a:srgbClr val="0000FF"/>
                </a:solidFill>
              </a:rPr>
              <a:t>Transfer/Performance Tasks</a:t>
            </a:r>
            <a:endParaRPr lang="en-US" dirty="0">
              <a:solidFill>
                <a:srgbClr val="0000FF"/>
              </a:solidFill>
            </a:endParaRPr>
          </a:p>
        </p:txBody>
      </p:sp>
      <p:sp>
        <p:nvSpPr>
          <p:cNvPr id="3" name="Content Placeholder 2"/>
          <p:cNvSpPr>
            <a:spLocks noGrp="1"/>
          </p:cNvSpPr>
          <p:nvPr>
            <p:ph idx="1"/>
          </p:nvPr>
        </p:nvSpPr>
        <p:spPr/>
        <p:txBody>
          <a:bodyPr/>
          <a:lstStyle/>
          <a:p>
            <a:r>
              <a:rPr lang="en-US" dirty="0" smtClean="0"/>
              <a:t>Performance Task=Transfer Task</a:t>
            </a:r>
          </a:p>
          <a:p>
            <a:pPr marL="0" indent="0">
              <a:buNone/>
            </a:pPr>
            <a:endParaRPr lang="en-US" dirty="0" smtClean="0"/>
          </a:p>
          <a:p>
            <a:r>
              <a:rPr lang="en-US" dirty="0" smtClean="0"/>
              <a:t>What are notable characteristics of transfer tasks?</a:t>
            </a:r>
            <a:endParaRPr lang="en-US" dirty="0"/>
          </a:p>
        </p:txBody>
      </p:sp>
    </p:spTree>
    <p:extLst>
      <p:ext uri="{BB962C8B-B14F-4D97-AF65-F5344CB8AC3E}">
        <p14:creationId xmlns:p14="http://schemas.microsoft.com/office/powerpoint/2010/main" val="121765274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rgbClr val="0000FF"/>
                </a:solidFill>
              </a:rPr>
              <a:t>UbD</a:t>
            </a:r>
            <a:r>
              <a:rPr lang="en-US" dirty="0" smtClean="0">
                <a:solidFill>
                  <a:srgbClr val="0000FF"/>
                </a:solidFill>
              </a:rPr>
              <a:t> Stage 2: Assessments</a:t>
            </a:r>
            <a:br>
              <a:rPr lang="en-US" dirty="0" smtClean="0">
                <a:solidFill>
                  <a:srgbClr val="0000FF"/>
                </a:solidFill>
              </a:rPr>
            </a:br>
            <a:r>
              <a:rPr lang="en-US" dirty="0" smtClean="0">
                <a:solidFill>
                  <a:srgbClr val="0000FF"/>
                </a:solidFill>
              </a:rPr>
              <a:t>The 2-Question Validity Test</a:t>
            </a:r>
            <a:endParaRPr lang="en-US" dirty="0">
              <a:solidFill>
                <a:srgbClr val="0000FF"/>
              </a:solidFill>
            </a:endParaRPr>
          </a:p>
        </p:txBody>
      </p:sp>
      <p:sp>
        <p:nvSpPr>
          <p:cNvPr id="3" name="Content Placeholder 2"/>
          <p:cNvSpPr>
            <a:spLocks noGrp="1"/>
          </p:cNvSpPr>
          <p:nvPr>
            <p:ph idx="1"/>
          </p:nvPr>
        </p:nvSpPr>
        <p:spPr>
          <a:xfrm>
            <a:off x="457199" y="1600200"/>
            <a:ext cx="8388777" cy="4525963"/>
          </a:xfrm>
        </p:spPr>
        <p:txBody>
          <a:bodyPr/>
          <a:lstStyle/>
          <a:p>
            <a:r>
              <a:rPr lang="en-US" dirty="0" smtClean="0"/>
              <a:t>Could students do the assessment(s) well but not really have mastered or understood the content?</a:t>
            </a:r>
          </a:p>
          <a:p>
            <a:pPr marL="0" indent="0">
              <a:buNone/>
            </a:pPr>
            <a:endParaRPr lang="en-US" dirty="0" smtClean="0"/>
          </a:p>
          <a:p>
            <a:r>
              <a:rPr lang="en-US" dirty="0" smtClean="0"/>
              <a:t>Could students do poorly on the assessment(s) but really have mastery of the content in question? </a:t>
            </a:r>
          </a:p>
          <a:p>
            <a:pPr marL="0" indent="0">
              <a:buNone/>
            </a:pPr>
            <a:endParaRPr lang="en-US" dirty="0"/>
          </a:p>
        </p:txBody>
      </p:sp>
    </p:spTree>
    <p:extLst>
      <p:ext uri="{BB962C8B-B14F-4D97-AF65-F5344CB8AC3E}">
        <p14:creationId xmlns:p14="http://schemas.microsoft.com/office/powerpoint/2010/main" val="295388346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6600"/>
                </a:solidFill>
              </a:rPr>
              <a:t>Worktime</a:t>
            </a:r>
            <a:r>
              <a:rPr lang="en-US" dirty="0" smtClean="0">
                <a:solidFill>
                  <a:srgbClr val="FF6600"/>
                </a:solidFill>
              </a:rPr>
              <a:t>: </a:t>
            </a:r>
            <a:r>
              <a:rPr lang="en-US" dirty="0" err="1" smtClean="0">
                <a:solidFill>
                  <a:srgbClr val="FF6600"/>
                </a:solidFill>
              </a:rPr>
              <a:t>UbD</a:t>
            </a:r>
            <a:r>
              <a:rPr lang="en-US" dirty="0" smtClean="0">
                <a:solidFill>
                  <a:srgbClr val="FF6600"/>
                </a:solidFill>
              </a:rPr>
              <a:t> or Rubric Work</a:t>
            </a:r>
            <a:endParaRPr lang="en-US" dirty="0">
              <a:solidFill>
                <a:srgbClr val="FF6600"/>
              </a:solidFill>
            </a:endParaRP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Resource Reminder:</a:t>
            </a:r>
          </a:p>
          <a:p>
            <a:r>
              <a:rPr lang="en-US" dirty="0" smtClean="0"/>
              <a:t>Competencies</a:t>
            </a:r>
          </a:p>
          <a:p>
            <a:r>
              <a:rPr lang="en-US" dirty="0" smtClean="0"/>
              <a:t>Competencies by subject area</a:t>
            </a:r>
          </a:p>
          <a:p>
            <a:r>
              <a:rPr lang="en-US" dirty="0" smtClean="0"/>
              <a:t>Rubric frames and rubric</a:t>
            </a:r>
          </a:p>
          <a:p>
            <a:r>
              <a:rPr lang="en-US" dirty="0" smtClean="0"/>
              <a:t>CCSS</a:t>
            </a:r>
          </a:p>
          <a:p>
            <a:r>
              <a:rPr lang="en-US" dirty="0" smtClean="0"/>
              <a:t>Performance Tasks</a:t>
            </a:r>
          </a:p>
          <a:p>
            <a:endParaRPr lang="en-US" dirty="0"/>
          </a:p>
          <a:p>
            <a:pPr marL="0" indent="0">
              <a:buNone/>
            </a:pPr>
            <a:r>
              <a:rPr lang="en-US" dirty="0" smtClean="0"/>
              <a:t>*Suggested Break-out Group: create a rubric for ‘Argue’</a:t>
            </a:r>
            <a:endParaRPr lang="en-US" dirty="0"/>
          </a:p>
        </p:txBody>
      </p:sp>
    </p:spTree>
    <p:extLst>
      <p:ext uri="{BB962C8B-B14F-4D97-AF65-F5344CB8AC3E}">
        <p14:creationId xmlns:p14="http://schemas.microsoft.com/office/powerpoint/2010/main" val="419053085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lumMod val="50000"/>
                  </a:schemeClr>
                </a:solidFill>
              </a:rPr>
              <a:t>Stage 3: Learning Plan</a:t>
            </a:r>
            <a:br>
              <a:rPr lang="en-US" dirty="0" smtClean="0">
                <a:solidFill>
                  <a:schemeClr val="accent3">
                    <a:lumMod val="50000"/>
                  </a:schemeClr>
                </a:solidFill>
              </a:rPr>
            </a:br>
            <a:r>
              <a:rPr lang="en-US" dirty="0" smtClean="0">
                <a:solidFill>
                  <a:schemeClr val="accent3">
                    <a:lumMod val="50000"/>
                  </a:schemeClr>
                </a:solidFill>
              </a:rPr>
              <a:t>General Ideas</a:t>
            </a:r>
            <a:endParaRPr lang="en-US" dirty="0">
              <a:solidFill>
                <a:schemeClr val="accent3">
                  <a:lumMod val="50000"/>
                </a:schemeClr>
              </a:solidFill>
            </a:endParaRPr>
          </a:p>
        </p:txBody>
      </p:sp>
      <p:sp>
        <p:nvSpPr>
          <p:cNvPr id="3" name="Content Placeholder 2"/>
          <p:cNvSpPr>
            <a:spLocks noGrp="1"/>
          </p:cNvSpPr>
          <p:nvPr>
            <p:ph idx="1"/>
          </p:nvPr>
        </p:nvSpPr>
        <p:spPr/>
        <p:txBody>
          <a:bodyPr/>
          <a:lstStyle/>
          <a:p>
            <a:r>
              <a:rPr lang="en-US" dirty="0" smtClean="0"/>
              <a:t>Transfer, Meaning-Making and </a:t>
            </a:r>
            <a:r>
              <a:rPr lang="en-US" dirty="0" err="1" smtClean="0"/>
              <a:t>Acquistion</a:t>
            </a:r>
            <a:r>
              <a:rPr lang="en-US" dirty="0" smtClean="0"/>
              <a:t> woven throughout</a:t>
            </a:r>
          </a:p>
          <a:p>
            <a:pPr marL="0" indent="0">
              <a:buNone/>
            </a:pPr>
            <a:endParaRPr lang="en-US" dirty="0" smtClean="0"/>
          </a:p>
          <a:p>
            <a:r>
              <a:rPr lang="en-US" dirty="0" smtClean="0"/>
              <a:t>Aligns with Stage 1 &amp; Stage 2</a:t>
            </a:r>
          </a:p>
          <a:p>
            <a:pPr marL="0" indent="0">
              <a:buNone/>
            </a:pPr>
            <a:endParaRPr lang="en-US" dirty="0" smtClean="0"/>
          </a:p>
          <a:p>
            <a:r>
              <a:rPr lang="en-US" dirty="0" smtClean="0"/>
              <a:t>Is </a:t>
            </a:r>
            <a:r>
              <a:rPr lang="en-US" i="1" dirty="0" smtClean="0"/>
              <a:t>flexible</a:t>
            </a:r>
            <a:endParaRPr lang="en-US" i="1" dirty="0"/>
          </a:p>
        </p:txBody>
      </p:sp>
    </p:spTree>
    <p:extLst>
      <p:ext uri="{BB962C8B-B14F-4D97-AF65-F5344CB8AC3E}">
        <p14:creationId xmlns:p14="http://schemas.microsoft.com/office/powerpoint/2010/main" val="384184301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6600"/>
                </a:solidFill>
              </a:rPr>
              <a:t>Essential Questions</a:t>
            </a:r>
            <a:endParaRPr lang="en-US" dirty="0">
              <a:solidFill>
                <a:srgbClr val="FF6600"/>
              </a:solidFill>
            </a:endParaRPr>
          </a:p>
        </p:txBody>
      </p:sp>
      <p:sp>
        <p:nvSpPr>
          <p:cNvPr id="3" name="Content Placeholder 2"/>
          <p:cNvSpPr>
            <a:spLocks noGrp="1"/>
          </p:cNvSpPr>
          <p:nvPr>
            <p:ph idx="1"/>
          </p:nvPr>
        </p:nvSpPr>
        <p:spPr/>
        <p:txBody>
          <a:bodyPr/>
          <a:lstStyle/>
          <a:p>
            <a:r>
              <a:rPr lang="en-US" dirty="0"/>
              <a:t>What  big  ideas  about  learning  are  important  to  keep  in  mind  for  our  CBLA  work?     </a:t>
            </a:r>
            <a:endParaRPr lang="en-US" dirty="0" smtClean="0"/>
          </a:p>
          <a:p>
            <a:r>
              <a:rPr lang="en-US" dirty="0" smtClean="0"/>
              <a:t>What </a:t>
            </a:r>
            <a:r>
              <a:rPr lang="en-US" dirty="0"/>
              <a:t> does  a  unit  </a:t>
            </a:r>
            <a:r>
              <a:rPr lang="en-US" dirty="0" smtClean="0"/>
              <a:t>or rubric aligned </a:t>
            </a:r>
            <a:r>
              <a:rPr lang="en-US" dirty="0"/>
              <a:t> with  competency  development  look  like?   </a:t>
            </a:r>
            <a:endParaRPr lang="en-US" dirty="0" smtClean="0"/>
          </a:p>
          <a:p>
            <a:r>
              <a:rPr lang="en-US" dirty="0" smtClean="0"/>
              <a:t>How </a:t>
            </a:r>
            <a:r>
              <a:rPr lang="en-US" dirty="0"/>
              <a:t> do  we  support  transfer  work  in  our  </a:t>
            </a:r>
            <a:r>
              <a:rPr lang="en-US" dirty="0" smtClean="0"/>
              <a:t>instruction?</a:t>
            </a:r>
            <a:endParaRPr lang="en-US" dirty="0"/>
          </a:p>
        </p:txBody>
      </p:sp>
    </p:spTree>
    <p:extLst>
      <p:ext uri="{BB962C8B-B14F-4D97-AF65-F5344CB8AC3E}">
        <p14:creationId xmlns:p14="http://schemas.microsoft.com/office/powerpoint/2010/main" val="2530327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lumMod val="75000"/>
                  </a:schemeClr>
                </a:solidFill>
              </a:rPr>
              <a:t>Stage 3: Learning Plan</a:t>
            </a:r>
            <a:br>
              <a:rPr lang="en-US" dirty="0" smtClean="0">
                <a:solidFill>
                  <a:schemeClr val="accent3">
                    <a:lumMod val="75000"/>
                  </a:schemeClr>
                </a:solidFill>
              </a:rPr>
            </a:br>
            <a:r>
              <a:rPr lang="en-US" dirty="0" smtClean="0">
                <a:solidFill>
                  <a:schemeClr val="accent3">
                    <a:lumMod val="75000"/>
                  </a:schemeClr>
                </a:solidFill>
              </a:rPr>
              <a:t>Considering Scaffolds</a:t>
            </a:r>
            <a:endParaRPr lang="en-US" dirty="0">
              <a:solidFill>
                <a:schemeClr val="accent3">
                  <a:lumMod val="75000"/>
                </a:schemeClr>
              </a:solidFill>
            </a:endParaRPr>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Think about scaffolding on buildings we see all around NYC.  What are they? What is their purpose?</a:t>
            </a:r>
          </a:p>
          <a:p>
            <a:pPr marL="0" indent="0">
              <a:buNone/>
            </a:pPr>
            <a:endParaRPr lang="en-US" dirty="0"/>
          </a:p>
        </p:txBody>
      </p:sp>
    </p:spTree>
    <p:extLst>
      <p:ext uri="{BB962C8B-B14F-4D97-AF65-F5344CB8AC3E}">
        <p14:creationId xmlns:p14="http://schemas.microsoft.com/office/powerpoint/2010/main" val="63265883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lumMod val="50000"/>
                  </a:schemeClr>
                </a:solidFill>
              </a:rPr>
              <a:t>What are the purposes of scaffolds?</a:t>
            </a:r>
            <a:endParaRPr lang="en-US" dirty="0">
              <a:solidFill>
                <a:schemeClr val="accent3">
                  <a:lumMod val="50000"/>
                </a:schemeClr>
              </a:solidFill>
            </a:endParaRPr>
          </a:p>
        </p:txBody>
      </p:sp>
      <p:sp>
        <p:nvSpPr>
          <p:cNvPr id="3" name="Content Placeholder 2"/>
          <p:cNvSpPr>
            <a:spLocks noGrp="1"/>
          </p:cNvSpPr>
          <p:nvPr>
            <p:ph idx="1"/>
          </p:nvPr>
        </p:nvSpPr>
        <p:spPr/>
        <p:txBody>
          <a:bodyPr>
            <a:normAutofit lnSpcReduction="10000"/>
          </a:bodyPr>
          <a:lstStyle/>
          <a:p>
            <a:r>
              <a:rPr lang="en-US" dirty="0" smtClean="0"/>
              <a:t>Specific support or guidance that enables students to achieve a task which would not be possible without that support.</a:t>
            </a:r>
          </a:p>
          <a:p>
            <a:r>
              <a:rPr lang="en-US" dirty="0" smtClean="0"/>
              <a:t>Designed to promote deeper learning when concepts and skills are first taught and are initially beyond the reach of students’ current understandings.</a:t>
            </a:r>
          </a:p>
          <a:p>
            <a:r>
              <a:rPr lang="en-US" dirty="0" smtClean="0"/>
              <a:t>Support differentiation, as students enter into learning at different levels</a:t>
            </a:r>
          </a:p>
          <a:p>
            <a:endParaRPr lang="en-US" dirty="0" smtClean="0"/>
          </a:p>
        </p:txBody>
      </p:sp>
    </p:spTree>
    <p:extLst>
      <p:ext uri="{BB962C8B-B14F-4D97-AF65-F5344CB8AC3E}">
        <p14:creationId xmlns:p14="http://schemas.microsoft.com/office/powerpoint/2010/main" val="57576033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rPr>
              <a:t>Kinds of Scaffolds</a:t>
            </a:r>
            <a:endParaRPr lang="en-US" dirty="0">
              <a:solidFill>
                <a:schemeClr val="accent3">
                  <a:lumMod val="50000"/>
                </a:schemeClr>
              </a:solidFill>
            </a:endParaRPr>
          </a:p>
        </p:txBody>
      </p:sp>
      <p:sp>
        <p:nvSpPr>
          <p:cNvPr id="3" name="Content Placeholder 2"/>
          <p:cNvSpPr>
            <a:spLocks noGrp="1"/>
          </p:cNvSpPr>
          <p:nvPr>
            <p:ph idx="1"/>
          </p:nvPr>
        </p:nvSpPr>
        <p:spPr/>
        <p:txBody>
          <a:bodyPr/>
          <a:lstStyle/>
          <a:p>
            <a:r>
              <a:rPr lang="en-US" dirty="0" smtClean="0"/>
              <a:t>Templates &amp; guides</a:t>
            </a:r>
          </a:p>
          <a:p>
            <a:r>
              <a:rPr lang="en-US" dirty="0" smtClean="0"/>
              <a:t>Sentence starters</a:t>
            </a:r>
          </a:p>
          <a:p>
            <a:r>
              <a:rPr lang="en-US" dirty="0" smtClean="0"/>
              <a:t>Graphic organizers</a:t>
            </a:r>
          </a:p>
          <a:p>
            <a:r>
              <a:rPr lang="en-US" dirty="0" smtClean="0"/>
              <a:t>Teacher prompts, directions, reminders, assistance</a:t>
            </a:r>
          </a:p>
          <a:p>
            <a:r>
              <a:rPr lang="en-US" dirty="0" smtClean="0"/>
              <a:t>Other?</a:t>
            </a:r>
          </a:p>
          <a:p>
            <a:endParaRPr lang="en-US" dirty="0" smtClean="0"/>
          </a:p>
          <a:p>
            <a:endParaRPr lang="en-US" dirty="0" smtClean="0"/>
          </a:p>
          <a:p>
            <a:endParaRPr lang="en-US" dirty="0"/>
          </a:p>
        </p:txBody>
      </p:sp>
    </p:spTree>
    <p:extLst>
      <p:ext uri="{BB962C8B-B14F-4D97-AF65-F5344CB8AC3E}">
        <p14:creationId xmlns:p14="http://schemas.microsoft.com/office/powerpoint/2010/main" val="84371451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Releasing Scaffolds</a:t>
            </a:r>
            <a:endParaRPr lang="en-US" dirty="0">
              <a:solidFill>
                <a:schemeClr val="tx2">
                  <a:lumMod val="75000"/>
                </a:schemeClr>
              </a:solidFill>
            </a:endParaRPr>
          </a:p>
        </p:txBody>
      </p:sp>
      <p:sp>
        <p:nvSpPr>
          <p:cNvPr id="3" name="Content Placeholder 2"/>
          <p:cNvSpPr>
            <a:spLocks noGrp="1"/>
          </p:cNvSpPr>
          <p:nvPr>
            <p:ph idx="1"/>
          </p:nvPr>
        </p:nvSpPr>
        <p:spPr/>
        <p:txBody>
          <a:bodyPr/>
          <a:lstStyle/>
          <a:p>
            <a:r>
              <a:rPr lang="en-US" dirty="0"/>
              <a:t>It is important that teacher </a:t>
            </a:r>
            <a:r>
              <a:rPr lang="en-US" dirty="0" smtClean="0"/>
              <a:t>supports/scaffolds are </a:t>
            </a:r>
            <a:r>
              <a:rPr lang="en-US" dirty="0"/>
              <a:t>gradually released as students become more independent</a:t>
            </a:r>
            <a:r>
              <a:rPr lang="en-US" dirty="0" smtClean="0"/>
              <a:t>.</a:t>
            </a:r>
          </a:p>
          <a:p>
            <a:pPr marL="0" indent="0">
              <a:buNone/>
            </a:pPr>
            <a:endParaRPr lang="en-US" dirty="0"/>
          </a:p>
        </p:txBody>
      </p:sp>
    </p:spTree>
    <p:extLst>
      <p:ext uri="{BB962C8B-B14F-4D97-AF65-F5344CB8AC3E}">
        <p14:creationId xmlns:p14="http://schemas.microsoft.com/office/powerpoint/2010/main" val="1189973612"/>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Methods for releasing scaffolds</a:t>
            </a:r>
            <a:endParaRPr lang="en-US" dirty="0">
              <a:solidFill>
                <a:schemeClr val="accent5">
                  <a:lumMod val="50000"/>
                </a:schemeClr>
              </a:solidFill>
            </a:endParaRPr>
          </a:p>
        </p:txBody>
      </p:sp>
      <p:sp>
        <p:nvSpPr>
          <p:cNvPr id="3" name="Content Placeholder 2"/>
          <p:cNvSpPr>
            <a:spLocks noGrp="1"/>
          </p:cNvSpPr>
          <p:nvPr>
            <p:ph idx="1"/>
          </p:nvPr>
        </p:nvSpPr>
        <p:spPr/>
        <p:txBody>
          <a:bodyPr>
            <a:normAutofit/>
          </a:bodyPr>
          <a:lstStyle/>
          <a:p>
            <a:r>
              <a:rPr lang="en-US" sz="4000" dirty="0" smtClean="0"/>
              <a:t>Be explicit and prepare students</a:t>
            </a:r>
            <a:endParaRPr lang="en-US" sz="4000" dirty="0"/>
          </a:p>
        </p:txBody>
      </p:sp>
    </p:spTree>
    <p:extLst>
      <p:ext uri="{BB962C8B-B14F-4D97-AF65-F5344CB8AC3E}">
        <p14:creationId xmlns:p14="http://schemas.microsoft.com/office/powerpoint/2010/main" val="2116373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for Releasing Scaffolds</a:t>
            </a:r>
            <a:endParaRPr lang="en-US" dirty="0"/>
          </a:p>
        </p:txBody>
      </p:sp>
      <p:sp>
        <p:nvSpPr>
          <p:cNvPr id="3" name="Content Placeholder 2"/>
          <p:cNvSpPr>
            <a:spLocks noGrp="1"/>
          </p:cNvSpPr>
          <p:nvPr>
            <p:ph idx="1"/>
          </p:nvPr>
        </p:nvSpPr>
        <p:spPr/>
        <p:txBody>
          <a:bodyPr/>
          <a:lstStyle/>
          <a:p>
            <a:r>
              <a:rPr lang="en-US" dirty="0"/>
              <a:t>Be explicit and prepare </a:t>
            </a:r>
            <a:r>
              <a:rPr lang="en-US" dirty="0" smtClean="0"/>
              <a:t>students</a:t>
            </a:r>
          </a:p>
          <a:p>
            <a:r>
              <a:rPr lang="en-US" dirty="0" smtClean="0"/>
              <a:t>Be deliberate about the kind of feedback you give</a:t>
            </a:r>
            <a:endParaRPr lang="en-US" dirty="0"/>
          </a:p>
          <a:p>
            <a:endParaRPr lang="en-US" dirty="0"/>
          </a:p>
        </p:txBody>
      </p:sp>
    </p:spTree>
    <p:extLst>
      <p:ext uri="{BB962C8B-B14F-4D97-AF65-F5344CB8AC3E}">
        <p14:creationId xmlns:p14="http://schemas.microsoft.com/office/powerpoint/2010/main" val="1791218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Kinds of Feedback</a:t>
            </a:r>
            <a:endParaRPr lang="en-US" dirty="0"/>
          </a:p>
        </p:txBody>
      </p:sp>
      <p:sp>
        <p:nvSpPr>
          <p:cNvPr id="3" name="Content Placeholder 2"/>
          <p:cNvSpPr>
            <a:spLocks noGrp="1"/>
          </p:cNvSpPr>
          <p:nvPr>
            <p:ph idx="1"/>
          </p:nvPr>
        </p:nvSpPr>
        <p:spPr/>
        <p:txBody>
          <a:bodyPr/>
          <a:lstStyle/>
          <a:p>
            <a:r>
              <a:rPr lang="en-US" dirty="0" smtClean="0"/>
              <a:t>How we are doing in regards to reaching a goal</a:t>
            </a:r>
          </a:p>
          <a:p>
            <a:pPr marL="0" indent="0">
              <a:buNone/>
            </a:pPr>
            <a:endParaRPr lang="en-US" dirty="0" smtClean="0"/>
          </a:p>
          <a:p>
            <a:r>
              <a:rPr lang="en-US" dirty="0" smtClean="0"/>
              <a:t>Be Descriptive instead of giving advice or evaluation</a:t>
            </a:r>
          </a:p>
          <a:p>
            <a:endParaRPr lang="en-US" dirty="0"/>
          </a:p>
          <a:p>
            <a:pPr marL="0" indent="0">
              <a:buNone/>
            </a:pPr>
            <a:r>
              <a:rPr lang="en-US" i="1" dirty="0" smtClean="0"/>
              <a:t>“Seven Keys to Effective Feedback” by Grant Wiggins (available on the Wiki page)</a:t>
            </a:r>
            <a:endParaRPr lang="en-US" i="1" dirty="0"/>
          </a:p>
        </p:txBody>
      </p:sp>
    </p:spTree>
    <p:extLst>
      <p:ext uri="{BB962C8B-B14F-4D97-AF65-F5344CB8AC3E}">
        <p14:creationId xmlns:p14="http://schemas.microsoft.com/office/powerpoint/2010/main" val="29220152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50000"/>
                  </a:schemeClr>
                </a:solidFill>
              </a:rPr>
              <a:t>Independence Rubric</a:t>
            </a:r>
            <a:endParaRPr lang="en-US" dirty="0">
              <a:solidFill>
                <a:schemeClr val="accent3">
                  <a:lumMod val="50000"/>
                </a:schemeClr>
              </a:solidFill>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Did with no teacher assistance</a:t>
            </a:r>
          </a:p>
          <a:p>
            <a:pPr marL="514350" indent="-514350">
              <a:buFont typeface="+mj-lt"/>
              <a:buAutoNum type="arabicPeriod"/>
            </a:pPr>
            <a:r>
              <a:rPr lang="en-US" dirty="0" smtClean="0"/>
              <a:t>Required only 1-2 quick reminders</a:t>
            </a:r>
          </a:p>
          <a:p>
            <a:pPr marL="514350" indent="-514350">
              <a:buFont typeface="+mj-lt"/>
              <a:buAutoNum type="arabicPeriod"/>
            </a:pPr>
            <a:r>
              <a:rPr lang="en-US" dirty="0" smtClean="0"/>
              <a:t>Required some directions, hints, scaffolds and reminders</a:t>
            </a:r>
          </a:p>
          <a:p>
            <a:pPr marL="514350" indent="-514350">
              <a:buFont typeface="+mj-lt"/>
              <a:buAutoNum type="arabicPeriod"/>
            </a:pPr>
            <a:r>
              <a:rPr lang="en-US" dirty="0" smtClean="0"/>
              <a:t>Required Significant teacher assistance: </a:t>
            </a:r>
            <a:r>
              <a:rPr lang="en-US" dirty="0" err="1" smtClean="0"/>
              <a:t>scaffolded</a:t>
            </a:r>
            <a:r>
              <a:rPr lang="en-US" dirty="0" smtClean="0"/>
              <a:t> prompting, directions, reminders</a:t>
            </a:r>
          </a:p>
          <a:p>
            <a:pPr marL="514350" indent="-514350">
              <a:buFont typeface="+mj-lt"/>
              <a:buAutoNum type="arabicPeriod"/>
            </a:pPr>
            <a:r>
              <a:rPr lang="en-US" dirty="0" smtClean="0"/>
              <a:t>Even with considerable teacher assistance, could not complete task</a:t>
            </a:r>
            <a:endParaRPr lang="en-US" dirty="0"/>
          </a:p>
        </p:txBody>
      </p:sp>
    </p:spTree>
    <p:extLst>
      <p:ext uri="{BB962C8B-B14F-4D97-AF65-F5344CB8AC3E}">
        <p14:creationId xmlns:p14="http://schemas.microsoft.com/office/powerpoint/2010/main" val="2277019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3">
                    <a:lumMod val="50000"/>
                  </a:schemeClr>
                </a:solidFill>
              </a:rPr>
              <a:t>Methods for Releasing Scaffolds</a:t>
            </a:r>
          </a:p>
        </p:txBody>
      </p:sp>
      <p:sp>
        <p:nvSpPr>
          <p:cNvPr id="3" name="Content Placeholder 2"/>
          <p:cNvSpPr>
            <a:spLocks noGrp="1"/>
          </p:cNvSpPr>
          <p:nvPr>
            <p:ph idx="1"/>
          </p:nvPr>
        </p:nvSpPr>
        <p:spPr/>
        <p:txBody>
          <a:bodyPr/>
          <a:lstStyle/>
          <a:p>
            <a:endParaRPr lang="en-US" dirty="0" smtClean="0"/>
          </a:p>
          <a:p>
            <a:pPr marL="0" indent="0">
              <a:buNone/>
            </a:pPr>
            <a:r>
              <a:rPr lang="en-US" sz="4000" dirty="0" smtClean="0"/>
              <a:t>What can you try in your classroom with this goal in mind?</a:t>
            </a:r>
            <a:endParaRPr lang="en-US" sz="4000" dirty="0"/>
          </a:p>
        </p:txBody>
      </p:sp>
    </p:spTree>
    <p:extLst>
      <p:ext uri="{BB962C8B-B14F-4D97-AF65-F5344CB8AC3E}">
        <p14:creationId xmlns:p14="http://schemas.microsoft.com/office/powerpoint/2010/main" val="2691843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3">
                    <a:lumMod val="50000"/>
                  </a:schemeClr>
                </a:solidFill>
              </a:rPr>
              <a:t>Stage 3: Learning Plan</a:t>
            </a:r>
            <a:br>
              <a:rPr lang="en-US" dirty="0" smtClean="0">
                <a:solidFill>
                  <a:schemeClr val="accent3">
                    <a:lumMod val="50000"/>
                  </a:schemeClr>
                </a:solidFill>
              </a:rPr>
            </a:br>
            <a:r>
              <a:rPr lang="en-US" dirty="0" smtClean="0">
                <a:solidFill>
                  <a:schemeClr val="accent3">
                    <a:lumMod val="50000"/>
                  </a:schemeClr>
                </a:solidFill>
              </a:rPr>
              <a:t>2-Question Validity Test</a:t>
            </a:r>
            <a:endParaRPr lang="en-US" dirty="0">
              <a:solidFill>
                <a:schemeClr val="accent3">
                  <a:lumMod val="50000"/>
                </a:schemeClr>
              </a:solidFill>
            </a:endParaRPr>
          </a:p>
        </p:txBody>
      </p:sp>
      <p:sp>
        <p:nvSpPr>
          <p:cNvPr id="3" name="Content Placeholder 2"/>
          <p:cNvSpPr>
            <a:spLocks noGrp="1"/>
          </p:cNvSpPr>
          <p:nvPr>
            <p:ph idx="1"/>
          </p:nvPr>
        </p:nvSpPr>
        <p:spPr/>
        <p:txBody>
          <a:bodyPr>
            <a:normAutofit lnSpcReduction="10000"/>
          </a:bodyPr>
          <a:lstStyle/>
          <a:p>
            <a:r>
              <a:rPr lang="en-US" dirty="0" smtClean="0"/>
              <a:t>Could the students do all of the activities/lessons but not really be able to explain/justify/infer meaning or transfer their learning as demanded by assessments in Stage 2?</a:t>
            </a:r>
          </a:p>
          <a:p>
            <a:pPr marL="0" indent="0">
              <a:buNone/>
            </a:pPr>
            <a:endParaRPr lang="en-US" dirty="0" smtClean="0"/>
          </a:p>
          <a:p>
            <a:r>
              <a:rPr lang="en-US" dirty="0" smtClean="0"/>
              <a:t>Could students fail to do all the activities but still be able to do the assessments that require higher-order thinking &amp; meaning-making?</a:t>
            </a:r>
            <a:endParaRPr lang="en-US" dirty="0"/>
          </a:p>
        </p:txBody>
      </p:sp>
    </p:spTree>
    <p:extLst>
      <p:ext uri="{BB962C8B-B14F-4D97-AF65-F5344CB8AC3E}">
        <p14:creationId xmlns:p14="http://schemas.microsoft.com/office/powerpoint/2010/main" val="3429524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FF"/>
                </a:solidFill>
              </a:rPr>
              <a:t>Today’s Differentiation</a:t>
            </a:r>
            <a:endParaRPr lang="en-US" dirty="0">
              <a:solidFill>
                <a:srgbClr val="0000FF"/>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There will be room for people to work on different things with the support of coaching.</a:t>
            </a:r>
            <a:endParaRPr lang="en-US" dirty="0"/>
          </a:p>
        </p:txBody>
      </p:sp>
    </p:spTree>
    <p:extLst>
      <p:ext uri="{BB962C8B-B14F-4D97-AF65-F5344CB8AC3E}">
        <p14:creationId xmlns:p14="http://schemas.microsoft.com/office/powerpoint/2010/main" val="13064516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FF6600"/>
                </a:solidFill>
              </a:rPr>
              <a:t>Worktime:Continued</a:t>
            </a:r>
            <a:endParaRPr lang="en-US" dirty="0">
              <a:solidFill>
                <a:srgbClr val="FF6600"/>
              </a:solidFill>
            </a:endParaRPr>
          </a:p>
        </p:txBody>
      </p:sp>
      <p:sp>
        <p:nvSpPr>
          <p:cNvPr id="3" name="Content Placeholder 2"/>
          <p:cNvSpPr>
            <a:spLocks noGrp="1"/>
          </p:cNvSpPr>
          <p:nvPr>
            <p:ph idx="1"/>
          </p:nvPr>
        </p:nvSpPr>
        <p:spPr/>
        <p:txBody>
          <a:bodyPr/>
          <a:lstStyle/>
          <a:p>
            <a:pPr marL="0" indent="0">
              <a:buNone/>
            </a:pPr>
            <a:r>
              <a:rPr lang="en-US" dirty="0"/>
              <a:t>Resource Reminder:</a:t>
            </a:r>
          </a:p>
          <a:p>
            <a:r>
              <a:rPr lang="en-US" dirty="0"/>
              <a:t>Competencies</a:t>
            </a:r>
          </a:p>
          <a:p>
            <a:r>
              <a:rPr lang="en-US" dirty="0"/>
              <a:t>Competencies by subject area</a:t>
            </a:r>
          </a:p>
          <a:p>
            <a:r>
              <a:rPr lang="en-US" dirty="0"/>
              <a:t>Rubric frames and rubric</a:t>
            </a:r>
          </a:p>
          <a:p>
            <a:r>
              <a:rPr lang="en-US" dirty="0"/>
              <a:t>CCSS</a:t>
            </a:r>
          </a:p>
          <a:p>
            <a:r>
              <a:rPr lang="en-US" dirty="0"/>
              <a:t>Performance Tasks</a:t>
            </a:r>
          </a:p>
          <a:p>
            <a:endParaRPr lang="en-US" dirty="0"/>
          </a:p>
        </p:txBody>
      </p:sp>
    </p:spTree>
    <p:extLst>
      <p:ext uri="{BB962C8B-B14F-4D97-AF65-F5344CB8AC3E}">
        <p14:creationId xmlns:p14="http://schemas.microsoft.com/office/powerpoint/2010/main" val="2925976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4">
                    <a:lumMod val="50000"/>
                  </a:schemeClr>
                </a:solidFill>
              </a:rPr>
              <a:t>UbD</a:t>
            </a:r>
            <a:r>
              <a:rPr lang="en-US" dirty="0" smtClean="0">
                <a:solidFill>
                  <a:schemeClr val="accent4">
                    <a:lumMod val="50000"/>
                  </a:schemeClr>
                </a:solidFill>
              </a:rPr>
              <a:t> Checklist</a:t>
            </a:r>
            <a:endParaRPr lang="en-US" dirty="0">
              <a:solidFill>
                <a:schemeClr val="accent4">
                  <a:lumMod val="50000"/>
                </a:schemeClr>
              </a:solidFill>
            </a:endParaRPr>
          </a:p>
        </p:txBody>
      </p:sp>
      <p:sp>
        <p:nvSpPr>
          <p:cNvPr id="3" name="Content Placeholder 2"/>
          <p:cNvSpPr>
            <a:spLocks noGrp="1"/>
          </p:cNvSpPr>
          <p:nvPr>
            <p:ph idx="1"/>
          </p:nvPr>
        </p:nvSpPr>
        <p:spPr>
          <a:xfrm>
            <a:off x="457200" y="1225638"/>
            <a:ext cx="8229600" cy="5147678"/>
          </a:xfrm>
        </p:spPr>
        <p:txBody>
          <a:bodyPr>
            <a:normAutofit fontScale="47500" lnSpcReduction="20000"/>
          </a:bodyPr>
          <a:lstStyle/>
          <a:p>
            <a:pPr lvl="0">
              <a:buFont typeface="Wingdings" charset="2"/>
              <a:buChar char="q"/>
            </a:pPr>
            <a:r>
              <a:rPr lang="en-US" sz="4000" dirty="0"/>
              <a:t>Transfer and meaning goals are aligned with competencies, standards </a:t>
            </a:r>
            <a:endParaRPr lang="en-US" sz="4000" dirty="0" smtClean="0"/>
          </a:p>
          <a:p>
            <a:pPr marL="0" lvl="0" indent="0">
              <a:buNone/>
            </a:pPr>
            <a:endParaRPr lang="en-US" sz="4000" dirty="0"/>
          </a:p>
          <a:p>
            <a:pPr lvl="0">
              <a:buFont typeface="Wingdings" charset="2"/>
              <a:buChar char="q"/>
            </a:pPr>
            <a:r>
              <a:rPr lang="en-US" sz="4000" dirty="0"/>
              <a:t>Assessments provide multiple opportunities to formatively and </a:t>
            </a:r>
            <a:r>
              <a:rPr lang="en-US" sz="4000" dirty="0" err="1"/>
              <a:t>summatively</a:t>
            </a:r>
            <a:r>
              <a:rPr lang="en-US" sz="4000" dirty="0"/>
              <a:t> assess outcomes in Stage </a:t>
            </a:r>
            <a:r>
              <a:rPr lang="en-US" sz="4000" dirty="0" smtClean="0"/>
              <a:t>I</a:t>
            </a:r>
          </a:p>
          <a:p>
            <a:pPr marL="0" lvl="0" indent="0">
              <a:buNone/>
            </a:pPr>
            <a:endParaRPr lang="en-US" sz="4000" dirty="0"/>
          </a:p>
          <a:p>
            <a:pPr lvl="0">
              <a:buFont typeface="Wingdings" charset="2"/>
              <a:buChar char="q"/>
            </a:pPr>
            <a:r>
              <a:rPr lang="en-US" sz="4000" dirty="0"/>
              <a:t>Summative assessments require students to independently apply their learning in new contexts and non-routine </a:t>
            </a:r>
            <a:r>
              <a:rPr lang="en-US" sz="4000" dirty="0" smtClean="0"/>
              <a:t>situations</a:t>
            </a:r>
          </a:p>
          <a:p>
            <a:pPr marL="0" lvl="0" indent="0">
              <a:buNone/>
            </a:pPr>
            <a:endParaRPr lang="en-US" sz="4000" dirty="0"/>
          </a:p>
          <a:p>
            <a:pPr lvl="0">
              <a:buFont typeface="Wingdings" charset="2"/>
              <a:buChar char="q"/>
            </a:pPr>
            <a:r>
              <a:rPr lang="en-US" sz="4000" dirty="0"/>
              <a:t>Learning activities for transfer, meaning and acquisition have been woven throughout Stage III that take into consideration students’ different levels and learning needs and </a:t>
            </a:r>
            <a:r>
              <a:rPr lang="en-US" sz="4000" dirty="0" smtClean="0"/>
              <a:t>styles</a:t>
            </a:r>
          </a:p>
          <a:p>
            <a:pPr marL="0" lvl="0" indent="0">
              <a:buNone/>
            </a:pPr>
            <a:endParaRPr lang="en-US" sz="4000" dirty="0"/>
          </a:p>
          <a:p>
            <a:pPr lvl="0">
              <a:buFont typeface="Wingdings" charset="2"/>
              <a:buChar char="q"/>
            </a:pPr>
            <a:r>
              <a:rPr lang="en-US" sz="4000" dirty="0"/>
              <a:t>Learning activities emphasize high impact/high level practices that push </a:t>
            </a:r>
            <a:r>
              <a:rPr lang="en-US" sz="4000" b="1" u="sng" dirty="0" smtClean="0"/>
              <a:t>rigor</a:t>
            </a:r>
          </a:p>
          <a:p>
            <a:pPr marL="0" lvl="0" indent="0">
              <a:buNone/>
            </a:pPr>
            <a:endParaRPr lang="en-US" sz="4000" dirty="0"/>
          </a:p>
          <a:p>
            <a:pPr lvl="0">
              <a:buFont typeface="Wingdings" charset="2"/>
              <a:buChar char="q"/>
            </a:pPr>
            <a:r>
              <a:rPr lang="en-US" sz="4000" dirty="0"/>
              <a:t>The curriculum and assessments make a strong attempt at being relevant to students and the “real world” by incorporating purposeful audience and design, use of technology, and/or transfer and meaning outside the classroom</a:t>
            </a:r>
          </a:p>
          <a:p>
            <a:pPr>
              <a:buFont typeface="Wingdings" charset="2"/>
              <a:buChar char="q"/>
            </a:pPr>
            <a:endParaRPr lang="en-US" dirty="0"/>
          </a:p>
        </p:txBody>
      </p:sp>
    </p:spTree>
    <p:extLst>
      <p:ext uri="{BB962C8B-B14F-4D97-AF65-F5344CB8AC3E}">
        <p14:creationId xmlns:p14="http://schemas.microsoft.com/office/powerpoint/2010/main" val="23994362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50000"/>
                  </a:schemeClr>
                </a:solidFill>
              </a:rPr>
              <a:t>Sharing Protocol</a:t>
            </a:r>
            <a:endParaRPr lang="en-US" dirty="0">
              <a:solidFill>
                <a:schemeClr val="accent5">
                  <a:lumMod val="50000"/>
                </a:schemeClr>
              </a:solidFill>
            </a:endParaRPr>
          </a:p>
        </p:txBody>
      </p:sp>
      <p:sp>
        <p:nvSpPr>
          <p:cNvPr id="3" name="Content Placeholder 2"/>
          <p:cNvSpPr>
            <a:spLocks noGrp="1"/>
          </p:cNvSpPr>
          <p:nvPr>
            <p:ph idx="1"/>
          </p:nvPr>
        </p:nvSpPr>
        <p:spPr>
          <a:xfrm>
            <a:off x="457200" y="1181069"/>
            <a:ext cx="8229600" cy="5415089"/>
          </a:xfrm>
        </p:spPr>
        <p:txBody>
          <a:bodyPr>
            <a:normAutofit fontScale="25000" lnSpcReduction="20000"/>
          </a:bodyPr>
          <a:lstStyle/>
          <a:p>
            <a:r>
              <a:rPr lang="en-US" b="1" dirty="0"/>
              <a:t>Sharing Protocol: 30 minutes</a:t>
            </a:r>
            <a:endParaRPr lang="en-US" dirty="0"/>
          </a:p>
          <a:p>
            <a:r>
              <a:rPr lang="en-US" sz="4000" b="1" dirty="0"/>
              <a:t>1. Pre-Work </a:t>
            </a:r>
            <a:r>
              <a:rPr lang="en-US" sz="4000" dirty="0"/>
              <a:t>(2 minutes)</a:t>
            </a:r>
          </a:p>
          <a:p>
            <a:pPr lvl="0"/>
            <a:r>
              <a:rPr lang="en-US" sz="4000" dirty="0"/>
              <a:t>Decide on a presenter and a facilitator</a:t>
            </a:r>
          </a:p>
          <a:p>
            <a:pPr lvl="0"/>
            <a:r>
              <a:rPr lang="en-US" sz="4000" dirty="0"/>
              <a:t>The presenter shares what s/he is hoping to get from the protocol (this is the objective of the protocol) &amp; a focusing question for the feedback.</a:t>
            </a:r>
          </a:p>
          <a:p>
            <a:endParaRPr lang="en-US" sz="4000" dirty="0"/>
          </a:p>
          <a:p>
            <a:r>
              <a:rPr lang="en-US" sz="4000" b="1" dirty="0"/>
              <a:t>2. Presentation </a:t>
            </a:r>
            <a:r>
              <a:rPr lang="en-US" sz="4000" dirty="0"/>
              <a:t>(2 minutes)</a:t>
            </a:r>
          </a:p>
          <a:p>
            <a:pPr lvl="0"/>
            <a:r>
              <a:rPr lang="en-US" sz="4000" dirty="0"/>
              <a:t>The presenter has an opportunity to share the work and provide the focusing question for feedback.</a:t>
            </a:r>
          </a:p>
          <a:p>
            <a:pPr marL="0" indent="0">
              <a:buNone/>
            </a:pPr>
            <a:endParaRPr lang="en-US" sz="4000" dirty="0"/>
          </a:p>
          <a:p>
            <a:r>
              <a:rPr lang="en-US" sz="4000" b="1" dirty="0"/>
              <a:t>4. Examination of the work</a:t>
            </a:r>
            <a:r>
              <a:rPr lang="en-US" sz="4000" dirty="0"/>
              <a:t> (5 minutes)</a:t>
            </a:r>
          </a:p>
          <a:p>
            <a:pPr lvl="0"/>
            <a:r>
              <a:rPr lang="en-US" sz="4000" dirty="0"/>
              <a:t>Participants look closely at the work, taking notes on where it seems to be in tune with the stated goals, and where there might be a problem. Participants focus particularly on the presenter’s focusing question.</a:t>
            </a:r>
          </a:p>
          <a:p>
            <a:pPr lvl="0"/>
            <a:r>
              <a:rPr lang="en-US" sz="4000" dirty="0"/>
              <a:t>Presenter is silent; participants do this work collaboratively.</a:t>
            </a:r>
          </a:p>
          <a:p>
            <a:pPr marL="0" indent="0">
              <a:buNone/>
            </a:pPr>
            <a:endParaRPr lang="en-US" sz="4000" dirty="0"/>
          </a:p>
          <a:p>
            <a:r>
              <a:rPr lang="en-US" sz="4000" b="1" dirty="0"/>
              <a:t>5. Pause to reflect on warm and cool feedback </a:t>
            </a:r>
            <a:r>
              <a:rPr lang="en-US" sz="4000" dirty="0"/>
              <a:t>(1 minute)</a:t>
            </a:r>
          </a:p>
          <a:p>
            <a:pPr lvl="0"/>
            <a:r>
              <a:rPr lang="en-US" sz="4000" dirty="0"/>
              <a:t>Participants take a couple of minutes to reflect on what they would like to contribute to the feedback session.</a:t>
            </a:r>
          </a:p>
          <a:p>
            <a:pPr lvl="0"/>
            <a:r>
              <a:rPr lang="en-US" sz="4000" dirty="0"/>
              <a:t>Presenter is silent; participants do this work silently.</a:t>
            </a:r>
          </a:p>
          <a:p>
            <a:r>
              <a:rPr lang="en-US" sz="4000" dirty="0"/>
              <a:t> </a:t>
            </a:r>
          </a:p>
          <a:p>
            <a:r>
              <a:rPr lang="en-US" sz="4000" b="1" dirty="0"/>
              <a:t>6. Warm and Cool Feedback </a:t>
            </a:r>
            <a:r>
              <a:rPr lang="en-US" sz="4000" dirty="0"/>
              <a:t>(10 minutes)</a:t>
            </a:r>
          </a:p>
          <a:p>
            <a:pPr lvl="0"/>
            <a:r>
              <a:rPr lang="en-US" sz="4000" dirty="0"/>
              <a:t>Participants share feedback with each other while the presenter is silent. The feedback generally begins with a few minutes of warm feedback, moves on to a few minutes of cool feedback (sometimes phrased in the form of reflective questions), and then moves back and forth between warm and cool feedback.</a:t>
            </a:r>
          </a:p>
          <a:p>
            <a:pPr lvl="0"/>
            <a:r>
              <a:rPr lang="en-US" sz="4000" dirty="0"/>
              <a:t>Warm feedback may include comments about how the work presented seems to meet the desired goals; cool feedback may include possible “disconnects,” gaps, or problems. Often participants offer ideas or suggestions for strengthening the work presented.</a:t>
            </a:r>
          </a:p>
          <a:p>
            <a:pPr lvl="0"/>
            <a:r>
              <a:rPr lang="en-US" sz="4000" dirty="0"/>
              <a:t>The facilitator may need to remind participants of the presenter’s focusing question.</a:t>
            </a:r>
          </a:p>
          <a:p>
            <a:pPr lvl="0"/>
            <a:r>
              <a:rPr lang="en-US" sz="4000" dirty="0"/>
              <a:t>Presenter is silent and takes notes.</a:t>
            </a:r>
          </a:p>
          <a:p>
            <a:pPr marL="0" indent="0">
              <a:buNone/>
            </a:pPr>
            <a:r>
              <a:rPr lang="en-US" sz="4000" dirty="0"/>
              <a:t> </a:t>
            </a:r>
          </a:p>
          <a:p>
            <a:r>
              <a:rPr lang="en-US" sz="4000" b="1" dirty="0"/>
              <a:t>7. Reflection </a:t>
            </a:r>
            <a:r>
              <a:rPr lang="en-US" sz="4000" dirty="0"/>
              <a:t>(5 minutes)</a:t>
            </a:r>
          </a:p>
          <a:p>
            <a:pPr lvl="0"/>
            <a:r>
              <a:rPr lang="en-US" sz="4000" dirty="0"/>
              <a:t>Presenter speaks to those comments/questions he or she chooses while participants are silent.</a:t>
            </a:r>
          </a:p>
          <a:p>
            <a:pPr lvl="0"/>
            <a:r>
              <a:rPr lang="en-US" sz="4000" dirty="0"/>
              <a:t>This is not a time to defend oneself, but is instead a time for the presenter to reflect aloud on those ideas or questions that seemed particularly interesting.</a:t>
            </a:r>
          </a:p>
          <a:p>
            <a:pPr lvl="0"/>
            <a:r>
              <a:rPr lang="en-US" sz="4000" dirty="0"/>
              <a:t>Facilitator may intervene to focus, clarify, etc.</a:t>
            </a:r>
          </a:p>
          <a:p>
            <a:pPr marL="0" indent="0">
              <a:buNone/>
            </a:pPr>
            <a:r>
              <a:rPr lang="en-US" sz="4000" dirty="0"/>
              <a:t> </a:t>
            </a:r>
          </a:p>
          <a:p>
            <a:r>
              <a:rPr lang="en-US" sz="4000" b="1" dirty="0"/>
              <a:t>8. Wrapping Up Any Loose Ends </a:t>
            </a:r>
            <a:r>
              <a:rPr lang="en-US" sz="4000" dirty="0"/>
              <a:t>(3 minutes)</a:t>
            </a:r>
          </a:p>
          <a:p>
            <a:r>
              <a:rPr lang="en-US" sz="4000" dirty="0"/>
              <a:t>All participants and the presenter exchange any ideas that the protocol </a:t>
            </a:r>
            <a:r>
              <a:rPr lang="en-US" sz="4000" dirty="0" err="1"/>
              <a:t>didn</a:t>
            </a:r>
            <a:r>
              <a:rPr lang="en-US" sz="4000" dirty="0"/>
              <a:t> </a:t>
            </a:r>
          </a:p>
        </p:txBody>
      </p:sp>
    </p:spTree>
    <p:extLst>
      <p:ext uri="{BB962C8B-B14F-4D97-AF65-F5344CB8AC3E}">
        <p14:creationId xmlns:p14="http://schemas.microsoft.com/office/powerpoint/2010/main" val="2299494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schemeClr>
                </a:solidFill>
              </a:rPr>
              <a:t>Next Steps</a:t>
            </a:r>
            <a:endParaRPr lang="en-US" dirty="0">
              <a:solidFill>
                <a:schemeClr val="tx2">
                  <a:lumMod val="75000"/>
                </a:schemeClr>
              </a:solidFill>
            </a:endParaRPr>
          </a:p>
        </p:txBody>
      </p:sp>
      <p:sp>
        <p:nvSpPr>
          <p:cNvPr id="3" name="Content Placeholder 2"/>
          <p:cNvSpPr>
            <a:spLocks noGrp="1"/>
          </p:cNvSpPr>
          <p:nvPr>
            <p:ph idx="1"/>
          </p:nvPr>
        </p:nvSpPr>
        <p:spPr/>
        <p:txBody>
          <a:bodyPr>
            <a:normAutofit/>
          </a:bodyPr>
          <a:lstStyle/>
          <a:p>
            <a:pPr marL="457200" lvl="1" indent="0">
              <a:buNone/>
            </a:pPr>
            <a:r>
              <a:rPr lang="en-US" sz="4000" dirty="0" smtClean="0"/>
              <a:t>What is something from today that you will commit to doing or trying in your work or classroom?</a:t>
            </a:r>
          </a:p>
          <a:p>
            <a:pPr marL="457200" lvl="1" indent="0">
              <a:buNone/>
            </a:pPr>
            <a:endParaRPr lang="en-US" sz="4000" dirty="0"/>
          </a:p>
        </p:txBody>
      </p:sp>
    </p:spTree>
    <p:extLst>
      <p:ext uri="{BB962C8B-B14F-4D97-AF65-F5344CB8AC3E}">
        <p14:creationId xmlns:p14="http://schemas.microsoft.com/office/powerpoint/2010/main" val="4045205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75000"/>
                  </a:schemeClr>
                </a:solidFill>
              </a:rPr>
              <a:t>Next Steps</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For 2</a:t>
            </a:r>
            <a:r>
              <a:rPr lang="en-US" sz="4000" baseline="30000" dirty="0" smtClean="0"/>
              <a:t>nd</a:t>
            </a:r>
            <a:r>
              <a:rPr lang="en-US" sz="4000" dirty="0" smtClean="0"/>
              <a:t> CBLA workshop in February, what would be helpful to do or learn?</a:t>
            </a:r>
            <a:endParaRPr lang="en-US" sz="4000" dirty="0"/>
          </a:p>
        </p:txBody>
      </p:sp>
    </p:spTree>
    <p:extLst>
      <p:ext uri="{BB962C8B-B14F-4D97-AF65-F5344CB8AC3E}">
        <p14:creationId xmlns:p14="http://schemas.microsoft.com/office/powerpoint/2010/main" val="34146354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p:txBody>
          <a:bodyPr/>
          <a:lstStyle/>
          <a:p>
            <a:pPr marL="0" indent="0">
              <a:buNone/>
            </a:pPr>
            <a:r>
              <a:rPr lang="en-US" dirty="0" smtClean="0"/>
              <a:t>Please complete the feedback form:</a:t>
            </a:r>
          </a:p>
          <a:p>
            <a:pPr marL="0" indent="0">
              <a:buNone/>
            </a:pPr>
            <a:endParaRPr lang="en-US" dirty="0"/>
          </a:p>
        </p:txBody>
      </p:sp>
    </p:spTree>
    <p:extLst>
      <p:ext uri="{BB962C8B-B14F-4D97-AF65-F5344CB8AC3E}">
        <p14:creationId xmlns:p14="http://schemas.microsoft.com/office/powerpoint/2010/main" val="105767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Goals</a:t>
            </a:r>
            <a:endParaRPr lang="en-US" dirty="0">
              <a:solidFill>
                <a:schemeClr val="accent3"/>
              </a:solidFill>
            </a:endParaRPr>
          </a:p>
        </p:txBody>
      </p:sp>
      <p:sp>
        <p:nvSpPr>
          <p:cNvPr id="3" name="Content Placeholder 2"/>
          <p:cNvSpPr>
            <a:spLocks noGrp="1"/>
          </p:cNvSpPr>
          <p:nvPr>
            <p:ph idx="1"/>
          </p:nvPr>
        </p:nvSpPr>
        <p:spPr/>
        <p:txBody>
          <a:bodyPr>
            <a:normAutofit/>
          </a:bodyPr>
          <a:lstStyle/>
          <a:p>
            <a:pPr marL="0" indent="0">
              <a:buNone/>
            </a:pPr>
            <a:r>
              <a:rPr lang="en-US" sz="4800" dirty="0" smtClean="0"/>
              <a:t>What do you hope to achieve and/or learn today?</a:t>
            </a:r>
            <a:endParaRPr lang="en-US" sz="4800" dirty="0"/>
          </a:p>
          <a:p>
            <a:pPr marL="0" indent="0">
              <a:buNone/>
            </a:pPr>
            <a:endParaRPr lang="en-US" sz="2000" dirty="0" smtClean="0"/>
          </a:p>
          <a:p>
            <a:pPr marL="0" indent="0">
              <a:buNone/>
            </a:pPr>
            <a:r>
              <a:rPr lang="en-US" sz="2000" dirty="0" smtClean="0"/>
              <a:t>Some possibilities include:</a:t>
            </a:r>
          </a:p>
          <a:p>
            <a:r>
              <a:rPr lang="en-US" sz="2000" dirty="0" smtClean="0"/>
              <a:t> revised or newly created </a:t>
            </a:r>
            <a:r>
              <a:rPr lang="en-US" sz="2000" dirty="0" err="1" smtClean="0"/>
              <a:t>UbD</a:t>
            </a:r>
            <a:r>
              <a:rPr lang="en-US" sz="2000" dirty="0" smtClean="0"/>
              <a:t> </a:t>
            </a:r>
          </a:p>
          <a:p>
            <a:r>
              <a:rPr lang="en-US" sz="2000" dirty="0" smtClean="0"/>
              <a:t>revised or newly created rubric </a:t>
            </a:r>
          </a:p>
          <a:p>
            <a:r>
              <a:rPr lang="en-US" sz="2000" dirty="0" smtClean="0"/>
              <a:t>better understanding of___</a:t>
            </a:r>
          </a:p>
          <a:p>
            <a:r>
              <a:rPr lang="en-US" sz="2000" dirty="0" smtClean="0"/>
              <a:t>collaboration </a:t>
            </a:r>
          </a:p>
          <a:p>
            <a:r>
              <a:rPr lang="en-US" sz="2000" dirty="0" smtClean="0"/>
              <a:t>other</a:t>
            </a:r>
            <a:endParaRPr lang="en-US" sz="2000" dirty="0"/>
          </a:p>
        </p:txBody>
      </p:sp>
    </p:spTree>
    <p:extLst>
      <p:ext uri="{BB962C8B-B14F-4D97-AF65-F5344CB8AC3E}">
        <p14:creationId xmlns:p14="http://schemas.microsoft.com/office/powerpoint/2010/main" val="23467271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Article reading &amp; discussion to ground our work </a:t>
            </a:r>
          </a:p>
          <a:p>
            <a:pPr marL="514350" indent="-514350">
              <a:buFont typeface="+mj-lt"/>
              <a:buAutoNum type="arabicPeriod"/>
            </a:pPr>
            <a:r>
              <a:rPr lang="en-US" dirty="0"/>
              <a:t>Overview of competencies and </a:t>
            </a:r>
            <a:r>
              <a:rPr lang="en-US" dirty="0" smtClean="0"/>
              <a:t>CBLA</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3940584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this work connect to iZone360?</a:t>
            </a:r>
            <a:endParaRPr lang="en-US" dirty="0"/>
          </a:p>
        </p:txBody>
      </p:sp>
      <p:pic>
        <p:nvPicPr>
          <p:cNvPr id="4" name="Content Placeholder 3"/>
          <p:cNvPicPr>
            <a:picLocks noGrp="1" noChangeAspect="1"/>
          </p:cNvPicPr>
          <p:nvPr>
            <p:ph idx="1"/>
          </p:nvPr>
        </p:nvPicPr>
        <p:blipFill>
          <a:blip r:embed="rId3"/>
          <a:srcRect t="8492" b="8492"/>
          <a:stretch>
            <a:fillRect/>
          </a:stretch>
        </p:blipFill>
        <p:spPr/>
      </p:pic>
    </p:spTree>
    <p:extLst>
      <p:ext uri="{BB962C8B-B14F-4D97-AF65-F5344CB8AC3E}">
        <p14:creationId xmlns:p14="http://schemas.microsoft.com/office/powerpoint/2010/main" val="2727805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3366FF"/>
                </a:solidFill>
              </a:rPr>
              <a:t>Article Reading</a:t>
            </a:r>
            <a:r>
              <a:rPr lang="en-US" sz="2800" dirty="0" smtClean="0">
                <a:solidFill>
                  <a:srgbClr val="000090"/>
                </a:solidFill>
              </a:rPr>
              <a:t>: </a:t>
            </a:r>
            <a:r>
              <a:rPr lang="en-US" sz="2800" dirty="0">
                <a:solidFill>
                  <a:srgbClr val="000090"/>
                </a:solidFill>
              </a:rPr>
              <a:t>From the </a:t>
            </a:r>
            <a:r>
              <a:rPr lang="en-US" sz="2800" dirty="0" err="1">
                <a:solidFill>
                  <a:srgbClr val="000090"/>
                </a:solidFill>
              </a:rPr>
              <a:t>Noncognitive</a:t>
            </a:r>
            <a:r>
              <a:rPr lang="en-US" sz="2800" dirty="0">
                <a:solidFill>
                  <a:srgbClr val="000090"/>
                </a:solidFill>
              </a:rPr>
              <a:t> </a:t>
            </a:r>
            <a:r>
              <a:rPr lang="en-US" sz="2800" dirty="0" err="1">
                <a:solidFill>
                  <a:srgbClr val="000090"/>
                </a:solidFill>
              </a:rPr>
              <a:t>Report:</a:t>
            </a:r>
            <a:r>
              <a:rPr lang="en-US" sz="2800" i="1" dirty="0" err="1">
                <a:solidFill>
                  <a:srgbClr val="000090"/>
                </a:solidFill>
              </a:rPr>
              <a:t>Teaching</a:t>
            </a:r>
            <a:r>
              <a:rPr lang="en-US" sz="2800" i="1" dirty="0">
                <a:solidFill>
                  <a:srgbClr val="000090"/>
                </a:solidFill>
              </a:rPr>
              <a:t> Adolescents to Become Learners</a:t>
            </a:r>
            <a:endParaRPr lang="en-US" sz="2800" dirty="0">
              <a:solidFill>
                <a:srgbClr val="000090"/>
              </a:solidFill>
            </a:endParaRPr>
          </a:p>
        </p:txBody>
      </p:sp>
      <p:sp>
        <p:nvSpPr>
          <p:cNvPr id="3" name="Content Placeholder 2"/>
          <p:cNvSpPr>
            <a:spLocks noGrp="1"/>
          </p:cNvSpPr>
          <p:nvPr>
            <p:ph idx="1"/>
          </p:nvPr>
        </p:nvSpPr>
        <p:spPr/>
        <p:txBody>
          <a:bodyPr/>
          <a:lstStyle/>
          <a:p>
            <a:r>
              <a:rPr lang="en-US" dirty="0" smtClean="0"/>
              <a:t>Why this article?</a:t>
            </a:r>
          </a:p>
          <a:p>
            <a:r>
              <a:rPr lang="en-US" dirty="0" smtClean="0"/>
              <a:t>Recommended reading: </a:t>
            </a:r>
            <a:r>
              <a:rPr lang="en-US" i="1" dirty="0" smtClean="0"/>
              <a:t>How Children Succeed: Grit, Curiosity and the Hidden Power of Character </a:t>
            </a:r>
            <a:r>
              <a:rPr lang="en-US" dirty="0" smtClean="0"/>
              <a:t>by Paul Tough</a:t>
            </a:r>
          </a:p>
          <a:p>
            <a:r>
              <a:rPr lang="en-US" dirty="0" smtClean="0"/>
              <a:t>Link to article:</a:t>
            </a:r>
          </a:p>
          <a:p>
            <a:pPr marL="0" indent="0">
              <a:buNone/>
            </a:pPr>
            <a:r>
              <a:rPr lang="en-US" dirty="0" smtClean="0"/>
              <a:t> cfn101-izone.wikispaces.com/</a:t>
            </a:r>
            <a:r>
              <a:rPr lang="en-US" dirty="0" err="1" smtClean="0"/>
              <a:t>cbla</a:t>
            </a:r>
            <a:r>
              <a:rPr lang="en-US" dirty="0" smtClean="0"/>
              <a:t>; click on ‘</a:t>
            </a:r>
            <a:r>
              <a:rPr lang="en-US" dirty="0" err="1" smtClean="0"/>
              <a:t>Noncognitive</a:t>
            </a:r>
            <a:r>
              <a:rPr lang="en-US" dirty="0" smtClean="0"/>
              <a:t> Report’</a:t>
            </a:r>
            <a:endParaRPr lang="en-US" dirty="0"/>
          </a:p>
        </p:txBody>
      </p:sp>
    </p:spTree>
    <p:extLst>
      <p:ext uri="{BB962C8B-B14F-4D97-AF65-F5344CB8AC3E}">
        <p14:creationId xmlns:p14="http://schemas.microsoft.com/office/powerpoint/2010/main" val="7847705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From the </a:t>
            </a:r>
            <a:r>
              <a:rPr lang="en-US" sz="3200" dirty="0" err="1" smtClean="0"/>
              <a:t>Noncognitive</a:t>
            </a:r>
            <a:r>
              <a:rPr lang="en-US" sz="3200" dirty="0" smtClean="0"/>
              <a:t> </a:t>
            </a:r>
            <a:r>
              <a:rPr lang="en-US" sz="3200" dirty="0" err="1" smtClean="0"/>
              <a:t>Report:</a:t>
            </a:r>
            <a:r>
              <a:rPr lang="en-US" sz="3200" i="1" dirty="0" err="1"/>
              <a:t>Teaching</a:t>
            </a:r>
            <a:r>
              <a:rPr lang="en-US" sz="3200" i="1" dirty="0"/>
              <a:t> Adolescents to Become Learners</a:t>
            </a:r>
            <a:br>
              <a:rPr lang="en-US" sz="3200" i="1" dirty="0"/>
            </a:br>
            <a:endParaRPr lang="en-US" sz="3200"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Read Chapter 6: Evidence on Learning Strategies (pp. 41-48)</a:t>
            </a:r>
            <a:endParaRPr lang="en-US" dirty="0"/>
          </a:p>
          <a:p>
            <a:pPr marL="0" indent="0">
              <a:buNone/>
            </a:pPr>
            <a:r>
              <a:rPr lang="en-US" sz="2600" i="1" dirty="0" smtClean="0"/>
              <a:t>*You can skip the section “Are Learning Strategies Malleable” from p. 44- bottom of p. 46</a:t>
            </a:r>
          </a:p>
          <a:p>
            <a:pPr marL="0" indent="0">
              <a:buNone/>
            </a:pPr>
            <a:r>
              <a:rPr lang="en-US" sz="2600" i="1" dirty="0" smtClean="0"/>
              <a:t>*End on p. 48 at “Would Changing Student Use…Achievement Gaps”</a:t>
            </a:r>
          </a:p>
          <a:p>
            <a:pPr marL="0" indent="0">
              <a:buNone/>
            </a:pPr>
            <a:r>
              <a:rPr lang="en-US" dirty="0">
                <a:solidFill>
                  <a:srgbClr val="660066"/>
                </a:solidFill>
              </a:rPr>
              <a:t>Guiding Questions:</a:t>
            </a:r>
          </a:p>
          <a:p>
            <a:r>
              <a:rPr lang="en-US" dirty="0">
                <a:solidFill>
                  <a:srgbClr val="660066"/>
                </a:solidFill>
              </a:rPr>
              <a:t>How does this connect with </a:t>
            </a:r>
            <a:r>
              <a:rPr lang="en-US" dirty="0" smtClean="0">
                <a:solidFill>
                  <a:srgbClr val="660066"/>
                </a:solidFill>
              </a:rPr>
              <a:t>CBLA?</a:t>
            </a:r>
            <a:endParaRPr lang="en-US" dirty="0">
              <a:solidFill>
                <a:srgbClr val="660066"/>
              </a:solidFill>
            </a:endParaRPr>
          </a:p>
          <a:p>
            <a:r>
              <a:rPr lang="en-US" dirty="0">
                <a:solidFill>
                  <a:srgbClr val="660066"/>
                </a:solidFill>
              </a:rPr>
              <a:t>What resonates with you?</a:t>
            </a:r>
          </a:p>
          <a:p>
            <a:r>
              <a:rPr lang="en-US" dirty="0">
                <a:solidFill>
                  <a:srgbClr val="660066"/>
                </a:solidFill>
              </a:rPr>
              <a:t>What questions are coming up for you?</a:t>
            </a:r>
          </a:p>
          <a:p>
            <a:pPr marL="0" indent="0">
              <a:buNone/>
            </a:pPr>
            <a:endParaRPr lang="en-US" dirty="0"/>
          </a:p>
        </p:txBody>
      </p:sp>
    </p:spTree>
    <p:extLst>
      <p:ext uri="{BB962C8B-B14F-4D97-AF65-F5344CB8AC3E}">
        <p14:creationId xmlns:p14="http://schemas.microsoft.com/office/powerpoint/2010/main" val="1683864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670</TotalTime>
  <Words>3093</Words>
  <Application>Microsoft Macintosh PowerPoint</Application>
  <PresentationFormat>On-screen Show (4:3)</PresentationFormat>
  <Paragraphs>376</Paragraphs>
  <Slides>45</Slides>
  <Notes>37</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iZone360 CBLA Community Workshop</vt:lpstr>
      <vt:lpstr>Goals</vt:lpstr>
      <vt:lpstr>Essential Questions</vt:lpstr>
      <vt:lpstr>Today’s Differentiation</vt:lpstr>
      <vt:lpstr>Goals</vt:lpstr>
      <vt:lpstr>Today’s Agenda</vt:lpstr>
      <vt:lpstr>How does this work connect to iZone360?</vt:lpstr>
      <vt:lpstr>Article Reading: From the Noncognitive Report:Teaching Adolescents to Become Learners</vt:lpstr>
      <vt:lpstr>From the Noncognitive Report:Teaching Adolescents to Become Learners </vt:lpstr>
      <vt:lpstr>Turn &amp;Talk</vt:lpstr>
      <vt:lpstr>Learning Strategies</vt:lpstr>
      <vt:lpstr>A general definition A competency…</vt:lpstr>
      <vt:lpstr>Competency: Keep in mind…</vt:lpstr>
      <vt:lpstr>Competency-Based Learning and Assessment (CBLA) asks that…</vt:lpstr>
      <vt:lpstr>Competencies &amp; CCSS</vt:lpstr>
      <vt:lpstr>Competencies + Reading CCSS</vt:lpstr>
      <vt:lpstr>Why Competencies? </vt:lpstr>
      <vt:lpstr>Why Competencies? </vt:lpstr>
      <vt:lpstr>Why Competencies?</vt:lpstr>
      <vt:lpstr>Why Competencies? </vt:lpstr>
      <vt:lpstr>Possible Competencies</vt:lpstr>
      <vt:lpstr>Competency Materials by subject area</vt:lpstr>
      <vt:lpstr>Competency Materials: Rubrics</vt:lpstr>
      <vt:lpstr>UbD</vt:lpstr>
      <vt:lpstr>UbDStage 1: TMA</vt:lpstr>
      <vt:lpstr>UbD Stage 2: Assessments Transfer/Performance Tasks</vt:lpstr>
      <vt:lpstr>UbD Stage 2: Assessments The 2-Question Validity Test</vt:lpstr>
      <vt:lpstr>Worktime: UbD or Rubric Work</vt:lpstr>
      <vt:lpstr>Stage 3: Learning Plan General Ideas</vt:lpstr>
      <vt:lpstr>Stage 3: Learning Plan Considering Scaffolds</vt:lpstr>
      <vt:lpstr>What are the purposes of scaffolds?</vt:lpstr>
      <vt:lpstr>Kinds of Scaffolds</vt:lpstr>
      <vt:lpstr>Releasing Scaffolds</vt:lpstr>
      <vt:lpstr>Methods for releasing scaffolds</vt:lpstr>
      <vt:lpstr>Methods for Releasing Scaffolds</vt:lpstr>
      <vt:lpstr>Kinds of Feedback</vt:lpstr>
      <vt:lpstr>Independence Rubric</vt:lpstr>
      <vt:lpstr>Methods for Releasing Scaffolds</vt:lpstr>
      <vt:lpstr>Stage 3: Learning Plan 2-Question Validity Test</vt:lpstr>
      <vt:lpstr>Worktime:Continued</vt:lpstr>
      <vt:lpstr>UbD Checklist</vt:lpstr>
      <vt:lpstr>Sharing Protocol</vt:lpstr>
      <vt:lpstr>Next Steps</vt:lpstr>
      <vt:lpstr>Next Steps</vt:lpstr>
      <vt:lpstr>Feedback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iZone CBLA Community Workshop</dc:title>
  <dc:creator>Elisa Zonana</dc:creator>
  <cp:lastModifiedBy>Elisa Zonana</cp:lastModifiedBy>
  <cp:revision>234</cp:revision>
  <dcterms:created xsi:type="dcterms:W3CDTF">2012-10-15T18:02:01Z</dcterms:created>
  <dcterms:modified xsi:type="dcterms:W3CDTF">2012-10-23T01:13:05Z</dcterms:modified>
</cp:coreProperties>
</file>